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y="5143500" cx="9144000"/>
  <p:notesSz cx="6858000" cy="9144000"/>
  <p:embeddedFontLst>
    <p:embeddedFont>
      <p:font typeface="Nunito SemiBold"/>
      <p:regular r:id="rId54"/>
      <p:bold r:id="rId55"/>
      <p:italic r:id="rId56"/>
      <p:boldItalic r:id="rId57"/>
    </p:embeddedFont>
    <p:embeddedFont>
      <p:font typeface="Caveat"/>
      <p:regular r:id="rId58"/>
      <p:bold r:id="rId59"/>
    </p:embeddedFont>
    <p:embeddedFont>
      <p:font typeface="Nunito"/>
      <p:regular r:id="rId60"/>
      <p:bold r:id="rId61"/>
      <p:italic r:id="rId62"/>
      <p:boldItalic r:id="rId63"/>
    </p:embeddedFont>
    <p:embeddedFont>
      <p:font typeface="Montserrat"/>
      <p:regular r:id="rId64"/>
      <p:bold r:id="rId65"/>
      <p:italic r:id="rId66"/>
      <p:boldItalic r:id="rId67"/>
    </p:embeddedFont>
    <p:embeddedFont>
      <p:font typeface="Lato"/>
      <p:regular r:id="rId68"/>
      <p:bold r:id="rId69"/>
      <p:italic r:id="rId70"/>
      <p:boldItalic r:id="rId71"/>
    </p:embeddedFont>
    <p:embeddedFont>
      <p:font typeface="Comfortaa Regular"/>
      <p:regular r:id="rId72"/>
      <p:bold r:id="rId73"/>
    </p:embeddedFont>
    <p:embeddedFont>
      <p:font typeface="Comfortaa"/>
      <p:regular r:id="rId74"/>
      <p:bold r:id="rId7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ComfortaaRegular-bold.fntdata"/><Relationship Id="rId72" Type="http://schemas.openxmlformats.org/officeDocument/2006/relationships/font" Target="fonts/ComfortaaRegular-regular.fntdata"/><Relationship Id="rId31" Type="http://schemas.openxmlformats.org/officeDocument/2006/relationships/slide" Target="slides/slide26.xml"/><Relationship Id="rId75" Type="http://schemas.openxmlformats.org/officeDocument/2006/relationships/font" Target="fonts/Comfortaa-bold.fntdata"/><Relationship Id="rId30" Type="http://schemas.openxmlformats.org/officeDocument/2006/relationships/slide" Target="slides/slide25.xml"/><Relationship Id="rId74" Type="http://schemas.openxmlformats.org/officeDocument/2006/relationships/font" Target="fonts/Comfortaa-regular.fntdata"/><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Lato-boldItalic.fntdata"/><Relationship Id="rId70" Type="http://schemas.openxmlformats.org/officeDocument/2006/relationships/font" Target="fonts/Lato-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Nunito-italic.fntdata"/><Relationship Id="rId61" Type="http://schemas.openxmlformats.org/officeDocument/2006/relationships/font" Target="fonts/Nunito-bold.fntdata"/><Relationship Id="rId20" Type="http://schemas.openxmlformats.org/officeDocument/2006/relationships/slide" Target="slides/slide15.xml"/><Relationship Id="rId64" Type="http://schemas.openxmlformats.org/officeDocument/2006/relationships/font" Target="fonts/Montserrat-regular.fntdata"/><Relationship Id="rId63" Type="http://schemas.openxmlformats.org/officeDocument/2006/relationships/font" Target="fonts/Nunito-boldItalic.fntdata"/><Relationship Id="rId22" Type="http://schemas.openxmlformats.org/officeDocument/2006/relationships/slide" Target="slides/slide17.xml"/><Relationship Id="rId66" Type="http://schemas.openxmlformats.org/officeDocument/2006/relationships/font" Target="fonts/Montserrat-italic.fntdata"/><Relationship Id="rId21" Type="http://schemas.openxmlformats.org/officeDocument/2006/relationships/slide" Target="slides/slide16.xml"/><Relationship Id="rId65" Type="http://schemas.openxmlformats.org/officeDocument/2006/relationships/font" Target="fonts/Montserrat-bold.fntdata"/><Relationship Id="rId24" Type="http://schemas.openxmlformats.org/officeDocument/2006/relationships/slide" Target="slides/slide19.xml"/><Relationship Id="rId68" Type="http://schemas.openxmlformats.org/officeDocument/2006/relationships/font" Target="fonts/Lato-regular.fntdata"/><Relationship Id="rId23" Type="http://schemas.openxmlformats.org/officeDocument/2006/relationships/slide" Target="slides/slide18.xml"/><Relationship Id="rId67" Type="http://schemas.openxmlformats.org/officeDocument/2006/relationships/font" Target="fonts/Montserrat-boldItalic.fntdata"/><Relationship Id="rId60" Type="http://schemas.openxmlformats.org/officeDocument/2006/relationships/font" Target="fonts/Nunito-regular.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Lato-bold.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NunitoSemiBold-bold.fntdata"/><Relationship Id="rId10" Type="http://schemas.openxmlformats.org/officeDocument/2006/relationships/slide" Target="slides/slide5.xml"/><Relationship Id="rId54" Type="http://schemas.openxmlformats.org/officeDocument/2006/relationships/font" Target="fonts/NunitoSemiBold-regular.fntdata"/><Relationship Id="rId13" Type="http://schemas.openxmlformats.org/officeDocument/2006/relationships/slide" Target="slides/slide8.xml"/><Relationship Id="rId57" Type="http://schemas.openxmlformats.org/officeDocument/2006/relationships/font" Target="fonts/NunitoSemiBold-boldItalic.fntdata"/><Relationship Id="rId12" Type="http://schemas.openxmlformats.org/officeDocument/2006/relationships/slide" Target="slides/slide7.xml"/><Relationship Id="rId56" Type="http://schemas.openxmlformats.org/officeDocument/2006/relationships/font" Target="fonts/NunitoSemiBold-italic.fntdata"/><Relationship Id="rId15" Type="http://schemas.openxmlformats.org/officeDocument/2006/relationships/slide" Target="slides/slide10.xml"/><Relationship Id="rId59" Type="http://schemas.openxmlformats.org/officeDocument/2006/relationships/font" Target="fonts/Caveat-bold.fntdata"/><Relationship Id="rId14" Type="http://schemas.openxmlformats.org/officeDocument/2006/relationships/slide" Target="slides/slide9.xml"/><Relationship Id="rId58" Type="http://schemas.openxmlformats.org/officeDocument/2006/relationships/font" Target="fonts/Caveat-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c4d8d9c461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c4d8d9c461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c4d8d9c461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c4d8d9c461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c4d8d9c461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c4d8d9c46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c4d8d9c46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c4d8d9c46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cd2971efa5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cd2971efa5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cd2971efa5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cd2971efa5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cd2971efa5_3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cd2971efa5_3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cd2971efa5_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cd2971efa5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cd2971efa5_3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cd2971efa5_3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d6a808766f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d6a808766f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c4b9e7fbb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c4b9e7fbb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d6a808766f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d6a808766f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d6a808766f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d6a808766f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d6a808766f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d6a808766f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d6a808766f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d6a808766f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d6a808766f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d6a808766f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d6a808766f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d6a808766f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d6a808766f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d6a808766f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d6a808766f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d6a808766f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d6a808766f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d6a808766f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d6a808766f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d6a808766f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c4d8d9c46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c4d8d9c46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d6a808766f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d6a808766f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d6a808766f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d6a808766f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d6a808766f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d6a808766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d6a808766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d6a808766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d6cebde5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d6cebde5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d6bfe9a1d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d6bfe9a1d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d6bfe9a1d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d6bfe9a1d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d6bfe9a1d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d6bfe9a1d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d6bfe9a1d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d6bfe9a1d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d6bfe9a1d3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d6bfe9a1d3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c4d8d9c46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c4d8d9c46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d6bfe9a1d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d6bfe9a1d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d6a808766f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d6a808766f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d6bfe9a1d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d6bfe9a1d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d6bfe9a1d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d6bfe9a1d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d6bfe9a1d3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d6bfe9a1d3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d6a808766f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d6a808766f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d6a808766f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d6a808766f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d6a808766f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d6a808766f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d6a8087a4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d6a8087a4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c4d8d9c46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c4d8d9c46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c4d2ca8367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c4d2ca836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c5184f3af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c5184f3af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c5184f3af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c5184f3af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c4d8d9c46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c4d8d9c46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en.wikipedia.org/wiki/Statistical_classification"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drive.google.com/file/d/1gqYtSkRnz3HE0j3he6DpJwfPz6fl4jk8/view?usp=sharing"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nvSpPr>
        <p:spPr>
          <a:xfrm>
            <a:off x="1947000" y="372050"/>
            <a:ext cx="5250000" cy="795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4100">
                <a:solidFill>
                  <a:srgbClr val="82C7A5"/>
                </a:solidFill>
                <a:latin typeface="Comfortaa"/>
                <a:ea typeface="Comfortaa"/>
                <a:cs typeface="Comfortaa"/>
                <a:sym typeface="Comfortaa"/>
              </a:rPr>
              <a:t>face</a:t>
            </a:r>
            <a:r>
              <a:rPr b="1" lang="en" sz="4100">
                <a:solidFill>
                  <a:srgbClr val="FFFFFF"/>
                </a:solidFill>
                <a:latin typeface="Comfortaa"/>
                <a:ea typeface="Comfortaa"/>
                <a:cs typeface="Comfortaa"/>
                <a:sym typeface="Comfortaa"/>
              </a:rPr>
              <a:t>Alter</a:t>
            </a:r>
            <a:endParaRPr b="1" sz="1700">
              <a:solidFill>
                <a:srgbClr val="FFFFFF"/>
              </a:solidFill>
              <a:latin typeface="Comfortaa"/>
              <a:ea typeface="Comfortaa"/>
              <a:cs typeface="Comfortaa"/>
              <a:sym typeface="Comfortaa"/>
            </a:endParaRPr>
          </a:p>
        </p:txBody>
      </p:sp>
      <p:sp>
        <p:nvSpPr>
          <p:cNvPr id="135" name="Google Shape;135;p13"/>
          <p:cNvSpPr txBox="1"/>
          <p:nvPr/>
        </p:nvSpPr>
        <p:spPr>
          <a:xfrm>
            <a:off x="719400" y="2018150"/>
            <a:ext cx="3572700" cy="16584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1500">
                <a:solidFill>
                  <a:srgbClr val="FFFFFF"/>
                </a:solidFill>
                <a:latin typeface="Comfortaa Regular"/>
                <a:ea typeface="Comfortaa Regular"/>
                <a:cs typeface="Comfortaa Regular"/>
                <a:sym typeface="Comfortaa Regular"/>
              </a:rPr>
              <a:t>Hitesh Agrawal</a:t>
            </a:r>
            <a:r>
              <a:rPr lang="en" sz="1500">
                <a:solidFill>
                  <a:srgbClr val="FFFFFF"/>
                </a:solidFill>
                <a:latin typeface="Comfortaa Regular"/>
                <a:ea typeface="Comfortaa Regular"/>
                <a:cs typeface="Comfortaa Regular"/>
                <a:sym typeface="Comfortaa Regular"/>
              </a:rPr>
              <a:t>          19BAI10030</a:t>
            </a:r>
            <a:endParaRPr sz="1500">
              <a:solidFill>
                <a:srgbClr val="FFFFFF"/>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rPr lang="en" sz="1500">
                <a:solidFill>
                  <a:srgbClr val="FFFFFF"/>
                </a:solidFill>
                <a:latin typeface="Comfortaa Regular"/>
                <a:ea typeface="Comfortaa Regular"/>
                <a:cs typeface="Comfortaa Regular"/>
                <a:sym typeface="Comfortaa Regular"/>
              </a:rPr>
              <a:t>Dev Singh                   19BAI10093</a:t>
            </a:r>
            <a:endParaRPr sz="1500">
              <a:solidFill>
                <a:srgbClr val="FFFFFF"/>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rPr lang="en" sz="1500">
                <a:solidFill>
                  <a:srgbClr val="FFFFFF"/>
                </a:solidFill>
                <a:latin typeface="Comfortaa Regular"/>
                <a:ea typeface="Comfortaa Regular"/>
                <a:cs typeface="Comfortaa Regular"/>
                <a:sym typeface="Comfortaa Regular"/>
              </a:rPr>
              <a:t>Akshat Bhardwaj       19BAI10188</a:t>
            </a:r>
            <a:endParaRPr sz="1500">
              <a:solidFill>
                <a:srgbClr val="FFFFFF"/>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rPr lang="en" sz="1500">
                <a:solidFill>
                  <a:srgbClr val="FFFFFF"/>
                </a:solidFill>
                <a:latin typeface="Comfortaa Regular"/>
                <a:ea typeface="Comfortaa Regular"/>
                <a:cs typeface="Comfortaa Regular"/>
                <a:sym typeface="Comfortaa Regular"/>
              </a:rPr>
              <a:t>P. Yash Reddy             19BAI10190</a:t>
            </a:r>
            <a:endParaRPr sz="1500">
              <a:solidFill>
                <a:srgbClr val="FFFFFF"/>
              </a:solidFill>
              <a:latin typeface="Comfortaa Regular"/>
              <a:ea typeface="Comfortaa Regular"/>
              <a:cs typeface="Comfortaa Regular"/>
              <a:sym typeface="Comfortaa Regular"/>
            </a:endParaRPr>
          </a:p>
        </p:txBody>
      </p:sp>
      <p:sp>
        <p:nvSpPr>
          <p:cNvPr id="136" name="Google Shape;136;p13"/>
          <p:cNvSpPr txBox="1"/>
          <p:nvPr/>
        </p:nvSpPr>
        <p:spPr>
          <a:xfrm>
            <a:off x="719400" y="4076600"/>
            <a:ext cx="4850400" cy="7953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1300">
                <a:solidFill>
                  <a:srgbClr val="FFFFFF"/>
                </a:solidFill>
                <a:latin typeface="Comfortaa Regular"/>
                <a:ea typeface="Comfortaa Regular"/>
                <a:cs typeface="Comfortaa Regular"/>
                <a:sym typeface="Comfortaa Regular"/>
              </a:rPr>
              <a:t>SCSE - spl. Artificial Intelligence and Machine Learning (B.Tech)</a:t>
            </a:r>
            <a:endParaRPr sz="1300">
              <a:solidFill>
                <a:srgbClr val="FFFFFF"/>
              </a:solidFill>
              <a:latin typeface="Comfortaa Regular"/>
              <a:ea typeface="Comfortaa Regular"/>
              <a:cs typeface="Comfortaa Regular"/>
              <a:sym typeface="Comfortaa Regular"/>
            </a:endParaRPr>
          </a:p>
        </p:txBody>
      </p:sp>
      <p:sp>
        <p:nvSpPr>
          <p:cNvPr id="137" name="Google Shape;137;p13"/>
          <p:cNvSpPr txBox="1"/>
          <p:nvPr/>
        </p:nvSpPr>
        <p:spPr>
          <a:xfrm>
            <a:off x="1947000" y="1025300"/>
            <a:ext cx="5250000" cy="592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700">
                <a:solidFill>
                  <a:srgbClr val="FFFFFF"/>
                </a:solidFill>
                <a:latin typeface="Comfortaa"/>
                <a:ea typeface="Comfortaa"/>
                <a:cs typeface="Comfortaa"/>
                <a:sym typeface="Comfortaa"/>
              </a:rPr>
              <a:t>Real Time Emojis with Facial Expressions </a:t>
            </a:r>
            <a:endParaRPr>
              <a:latin typeface="Lato"/>
              <a:ea typeface="Lato"/>
              <a:cs typeface="Lato"/>
              <a:sym typeface="Lato"/>
            </a:endParaRPr>
          </a:p>
        </p:txBody>
      </p:sp>
      <p:sp>
        <p:nvSpPr>
          <p:cNvPr id="138" name="Google Shape;138;p13"/>
          <p:cNvSpPr txBox="1"/>
          <p:nvPr/>
        </p:nvSpPr>
        <p:spPr>
          <a:xfrm>
            <a:off x="4972725" y="2880700"/>
            <a:ext cx="4171200" cy="50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rgbClr val="FFFFFF"/>
                </a:solidFill>
                <a:latin typeface="Comfortaa Regular"/>
                <a:ea typeface="Comfortaa Regular"/>
                <a:cs typeface="Comfortaa Regular"/>
                <a:sym typeface="Comfortaa Regular"/>
              </a:rPr>
              <a:t>Guide:</a:t>
            </a:r>
            <a:endParaRPr sz="2000">
              <a:solidFill>
                <a:srgbClr val="FFFFFF"/>
              </a:solidFill>
              <a:latin typeface="Comfortaa Regular"/>
              <a:ea typeface="Comfortaa Regular"/>
              <a:cs typeface="Comfortaa Regular"/>
              <a:sym typeface="Comfortaa Regular"/>
            </a:endParaRPr>
          </a:p>
          <a:p>
            <a:pPr indent="0" lvl="0" marL="0" rtl="0" algn="l">
              <a:spcBef>
                <a:spcPts val="0"/>
              </a:spcBef>
              <a:spcAft>
                <a:spcPts val="0"/>
              </a:spcAft>
              <a:buNone/>
            </a:pPr>
            <a:r>
              <a:rPr lang="en" sz="2000">
                <a:solidFill>
                  <a:srgbClr val="FFFFFF"/>
                </a:solidFill>
                <a:latin typeface="Comfortaa Regular"/>
                <a:ea typeface="Comfortaa Regular"/>
                <a:cs typeface="Comfortaa Regular"/>
                <a:sym typeface="Comfortaa Regular"/>
              </a:rPr>
              <a:t>Dr. Pon Harshavardhananan</a:t>
            </a:r>
            <a:endParaRPr sz="2000">
              <a:solidFill>
                <a:srgbClr val="FFFFFF"/>
              </a:solidFill>
              <a:latin typeface="Comfortaa Regular"/>
              <a:ea typeface="Comfortaa Regular"/>
              <a:cs typeface="Comfortaa Regular"/>
              <a:sym typeface="Comfortaa Regular"/>
            </a:endParaRPr>
          </a:p>
        </p:txBody>
      </p:sp>
      <p:sp>
        <p:nvSpPr>
          <p:cNvPr id="139" name="Google Shape;139;p13"/>
          <p:cNvSpPr txBox="1"/>
          <p:nvPr/>
        </p:nvSpPr>
        <p:spPr>
          <a:xfrm>
            <a:off x="6991950" y="4643400"/>
            <a:ext cx="2151900" cy="500100"/>
          </a:xfrm>
          <a:prstGeom prst="rect">
            <a:avLst/>
          </a:prstGeom>
          <a:noFill/>
          <a:ln>
            <a:noFill/>
          </a:ln>
        </p:spPr>
        <p:txBody>
          <a:bodyPr anchorCtr="0" anchor="b" bIns="91425" lIns="91425" spcFirstLastPara="1" rIns="91425" wrap="square" tIns="91425">
            <a:noAutofit/>
          </a:bodyPr>
          <a:lstStyle/>
          <a:p>
            <a:pPr indent="0" lvl="0" marL="0" rtl="0" algn="r">
              <a:lnSpc>
                <a:spcPct val="150000"/>
              </a:lnSpc>
              <a:spcBef>
                <a:spcPts val="0"/>
              </a:spcBef>
              <a:spcAft>
                <a:spcPts val="0"/>
              </a:spcAft>
              <a:buNone/>
            </a:pPr>
            <a:r>
              <a:rPr lang="en" sz="1000">
                <a:solidFill>
                  <a:srgbClr val="FFFFFF"/>
                </a:solidFill>
                <a:latin typeface="Comfortaa Regular"/>
                <a:ea typeface="Comfortaa Regular"/>
                <a:cs typeface="Comfortaa Regular"/>
                <a:sym typeface="Comfortaa Regular"/>
              </a:rPr>
              <a:t>DSN2099 - Project Exhibition-II</a:t>
            </a:r>
            <a:endParaRPr sz="1000">
              <a:solidFill>
                <a:srgbClr val="FFFFFF"/>
              </a:solidFill>
              <a:latin typeface="Comfortaa Regular"/>
              <a:ea typeface="Comfortaa Regular"/>
              <a:cs typeface="Comfortaa Regular"/>
              <a:sym typeface="Comfortaa Regul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2"/>
          <p:cNvSpPr txBox="1"/>
          <p:nvPr>
            <p:ph type="title"/>
          </p:nvPr>
        </p:nvSpPr>
        <p:spPr>
          <a:xfrm>
            <a:off x="1052550" y="202050"/>
            <a:ext cx="7038900" cy="914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a:latin typeface="Comfortaa"/>
                <a:ea typeface="Comfortaa"/>
                <a:cs typeface="Comfortaa"/>
                <a:sym typeface="Comfortaa"/>
              </a:rPr>
              <a:t>Hardware and Software Requirements</a:t>
            </a:r>
            <a:endParaRPr b="1">
              <a:latin typeface="Comfortaa"/>
              <a:ea typeface="Comfortaa"/>
              <a:cs typeface="Comfortaa"/>
              <a:sym typeface="Comfortaa"/>
            </a:endParaRPr>
          </a:p>
          <a:p>
            <a:pPr indent="0" lvl="0" marL="0" rtl="0" algn="l">
              <a:spcBef>
                <a:spcPts val="0"/>
              </a:spcBef>
              <a:spcAft>
                <a:spcPts val="0"/>
              </a:spcAft>
              <a:buNone/>
            </a:pPr>
            <a:r>
              <a:rPr b="1" lang="en">
                <a:latin typeface="Comfortaa"/>
                <a:ea typeface="Comfortaa"/>
                <a:cs typeface="Comfortaa"/>
                <a:sym typeface="Comfortaa"/>
              </a:rPr>
              <a:t>(Windows)</a:t>
            </a:r>
            <a:endParaRPr b="1">
              <a:latin typeface="Comfortaa"/>
              <a:ea typeface="Comfortaa"/>
              <a:cs typeface="Comfortaa"/>
              <a:sym typeface="Comfortaa"/>
            </a:endParaRPr>
          </a:p>
        </p:txBody>
      </p:sp>
      <p:sp>
        <p:nvSpPr>
          <p:cNvPr id="195" name="Google Shape;195;p22"/>
          <p:cNvSpPr txBox="1"/>
          <p:nvPr>
            <p:ph idx="1" type="body"/>
          </p:nvPr>
        </p:nvSpPr>
        <p:spPr>
          <a:xfrm>
            <a:off x="1052550" y="1116150"/>
            <a:ext cx="7038900" cy="2911200"/>
          </a:xfrm>
          <a:prstGeom prst="rect">
            <a:avLst/>
          </a:prstGeom>
        </p:spPr>
        <p:txBody>
          <a:bodyPr anchorCtr="0" anchor="ctr" bIns="91425" lIns="91425" spcFirstLastPara="1" rIns="91425" wrap="square" tIns="91425">
            <a:noAutofit/>
          </a:bodyPr>
          <a:lstStyle/>
          <a:p>
            <a:pPr indent="0" lvl="0" marL="0" rtl="0" algn="l">
              <a:lnSpc>
                <a:spcPct val="105000"/>
              </a:lnSpc>
              <a:spcBef>
                <a:spcPts val="0"/>
              </a:spcBef>
              <a:spcAft>
                <a:spcPts val="0"/>
              </a:spcAft>
              <a:buSzPts val="688"/>
              <a:buNone/>
            </a:pPr>
            <a:r>
              <a:rPr lang="en">
                <a:latin typeface="Nunito"/>
                <a:ea typeface="Nunito"/>
                <a:cs typeface="Nunito"/>
                <a:sym typeface="Nunito"/>
              </a:rPr>
              <a:t>Recommended hardware specifications are:</a:t>
            </a:r>
            <a:endParaRPr>
              <a:latin typeface="Nunito"/>
              <a:ea typeface="Nunito"/>
              <a:cs typeface="Nunito"/>
              <a:sym typeface="Nunito"/>
            </a:endParaRPr>
          </a:p>
          <a:p>
            <a:pPr indent="-311150" lvl="0" marL="457200" rtl="0" algn="l">
              <a:lnSpc>
                <a:spcPct val="105000"/>
              </a:lnSpc>
              <a:spcBef>
                <a:spcPts val="1200"/>
              </a:spcBef>
              <a:spcAft>
                <a:spcPts val="0"/>
              </a:spcAft>
              <a:buSzPts val="1300"/>
              <a:buFont typeface="Nunito"/>
              <a:buChar char="●"/>
            </a:pPr>
            <a:r>
              <a:rPr lang="en">
                <a:latin typeface="Nunito"/>
                <a:ea typeface="Nunito"/>
                <a:cs typeface="Nunito"/>
                <a:sym typeface="Nunito"/>
              </a:rPr>
              <a:t>Quad-core processor (2.0 GHz and up)</a:t>
            </a:r>
            <a:endParaRPr>
              <a:latin typeface="Nunito"/>
              <a:ea typeface="Nunito"/>
              <a:cs typeface="Nunito"/>
              <a:sym typeface="Nunito"/>
            </a:endParaRPr>
          </a:p>
          <a:p>
            <a:pPr indent="-311150" lvl="0" marL="457200" rtl="0" algn="l">
              <a:lnSpc>
                <a:spcPct val="105000"/>
              </a:lnSpc>
              <a:spcBef>
                <a:spcPts val="0"/>
              </a:spcBef>
              <a:spcAft>
                <a:spcPts val="0"/>
              </a:spcAft>
              <a:buSzPts val="1300"/>
              <a:buFont typeface="Nunito"/>
              <a:buChar char="●"/>
            </a:pPr>
            <a:r>
              <a:rPr lang="en">
                <a:latin typeface="Nunito"/>
                <a:ea typeface="Nunito"/>
                <a:cs typeface="Nunito"/>
                <a:sym typeface="Nunito"/>
              </a:rPr>
              <a:t>6 GB memory and up</a:t>
            </a:r>
            <a:endParaRPr>
              <a:latin typeface="Nunito"/>
              <a:ea typeface="Nunito"/>
              <a:cs typeface="Nunito"/>
              <a:sym typeface="Nunito"/>
            </a:endParaRPr>
          </a:p>
          <a:p>
            <a:pPr indent="-311150" lvl="0" marL="457200" rtl="0" algn="l">
              <a:lnSpc>
                <a:spcPct val="105000"/>
              </a:lnSpc>
              <a:spcBef>
                <a:spcPts val="0"/>
              </a:spcBef>
              <a:spcAft>
                <a:spcPts val="0"/>
              </a:spcAft>
              <a:buSzPts val="1300"/>
              <a:buFont typeface="Nunito"/>
              <a:buChar char="●"/>
            </a:pPr>
            <a:r>
              <a:rPr lang="en">
                <a:latin typeface="Nunito"/>
                <a:ea typeface="Nunito"/>
                <a:cs typeface="Nunito"/>
                <a:sym typeface="Nunito"/>
              </a:rPr>
              <a:t>Stable wired internet connection (minimum 5mbit download)</a:t>
            </a:r>
            <a:endParaRPr>
              <a:latin typeface="Nunito"/>
              <a:ea typeface="Nunito"/>
              <a:cs typeface="Nunito"/>
              <a:sym typeface="Nunito"/>
            </a:endParaRPr>
          </a:p>
          <a:p>
            <a:pPr indent="0" lvl="0" marL="0" rtl="0" algn="l">
              <a:lnSpc>
                <a:spcPct val="105000"/>
              </a:lnSpc>
              <a:spcBef>
                <a:spcPts val="1200"/>
              </a:spcBef>
              <a:spcAft>
                <a:spcPts val="0"/>
              </a:spcAft>
              <a:buNone/>
            </a:pPr>
            <a:r>
              <a:t/>
            </a:r>
            <a:endParaRPr>
              <a:latin typeface="Nunito"/>
              <a:ea typeface="Nunito"/>
              <a:cs typeface="Nunito"/>
              <a:sym typeface="Nunito"/>
            </a:endParaRPr>
          </a:p>
          <a:p>
            <a:pPr indent="0" lvl="0" marL="0" rtl="0" algn="l">
              <a:lnSpc>
                <a:spcPct val="105000"/>
              </a:lnSpc>
              <a:spcBef>
                <a:spcPts val="1200"/>
              </a:spcBef>
              <a:spcAft>
                <a:spcPts val="0"/>
              </a:spcAft>
              <a:buNone/>
            </a:pPr>
            <a:r>
              <a:rPr lang="en">
                <a:latin typeface="Nunito"/>
                <a:ea typeface="Nunito"/>
                <a:cs typeface="Nunito"/>
                <a:sym typeface="Nunito"/>
              </a:rPr>
              <a:t>Recommended software specifications are:</a:t>
            </a:r>
            <a:endParaRPr>
              <a:latin typeface="Nunito"/>
              <a:ea typeface="Nunito"/>
              <a:cs typeface="Nunito"/>
              <a:sym typeface="Nunito"/>
            </a:endParaRPr>
          </a:p>
          <a:p>
            <a:pPr indent="-311150" lvl="0" marL="457200" rtl="0" algn="l">
              <a:lnSpc>
                <a:spcPct val="105000"/>
              </a:lnSpc>
              <a:spcBef>
                <a:spcPts val="1200"/>
              </a:spcBef>
              <a:spcAft>
                <a:spcPts val="0"/>
              </a:spcAft>
              <a:buSzPts val="1300"/>
              <a:buFont typeface="Nunito"/>
              <a:buChar char="●"/>
            </a:pPr>
            <a:r>
              <a:rPr lang="en">
                <a:latin typeface="Nunito"/>
                <a:ea typeface="Nunito"/>
                <a:cs typeface="Nunito"/>
                <a:sym typeface="Nunito"/>
              </a:rPr>
              <a:t>PyCharm - Python IDE</a:t>
            </a:r>
            <a:endParaRPr>
              <a:latin typeface="Nunito"/>
              <a:ea typeface="Nunito"/>
              <a:cs typeface="Nunito"/>
              <a:sym typeface="Nunito"/>
            </a:endParaRPr>
          </a:p>
          <a:p>
            <a:pPr indent="-311150" lvl="0" marL="457200" rtl="0" algn="l">
              <a:lnSpc>
                <a:spcPct val="105000"/>
              </a:lnSpc>
              <a:spcBef>
                <a:spcPts val="0"/>
              </a:spcBef>
              <a:spcAft>
                <a:spcPts val="0"/>
              </a:spcAft>
              <a:buSzPts val="1300"/>
              <a:buFont typeface="Nunito"/>
              <a:buChar char="●"/>
            </a:pPr>
            <a:r>
              <a:rPr lang="en">
                <a:latin typeface="Nunito"/>
                <a:ea typeface="Nunito"/>
                <a:cs typeface="Nunito"/>
                <a:sym typeface="Nunito"/>
              </a:rPr>
              <a:t>Minimum software specifications on Microsoft Windows</a:t>
            </a:r>
            <a:endParaRPr>
              <a:latin typeface="Nunito"/>
              <a:ea typeface="Nunito"/>
              <a:cs typeface="Nunito"/>
              <a:sym typeface="Nunito"/>
            </a:endParaRPr>
          </a:p>
          <a:p>
            <a:pPr indent="-311150" lvl="0" marL="457200" rtl="0" algn="l">
              <a:lnSpc>
                <a:spcPct val="105000"/>
              </a:lnSpc>
              <a:spcBef>
                <a:spcPts val="0"/>
              </a:spcBef>
              <a:spcAft>
                <a:spcPts val="0"/>
              </a:spcAft>
              <a:buSzPts val="1300"/>
              <a:buFont typeface="Nunito"/>
              <a:buChar char="●"/>
            </a:pPr>
            <a:r>
              <a:rPr lang="en">
                <a:latin typeface="Nunito"/>
                <a:ea typeface="Nunito"/>
                <a:cs typeface="Nunito"/>
                <a:sym typeface="Nunito"/>
              </a:rPr>
              <a:t>Windows  8 or 8.1 and 10 (32-bit and 64-bit)</a:t>
            </a:r>
            <a:endParaRPr>
              <a:latin typeface="Nunito"/>
              <a:ea typeface="Nunito"/>
              <a:cs typeface="Nunito"/>
              <a:sym typeface="Nunito"/>
            </a:endParaRPr>
          </a:p>
          <a:p>
            <a:pPr indent="-311150" lvl="0" marL="457200" rtl="0" algn="l">
              <a:lnSpc>
                <a:spcPct val="105000"/>
              </a:lnSpc>
              <a:spcBef>
                <a:spcPts val="0"/>
              </a:spcBef>
              <a:spcAft>
                <a:spcPts val="0"/>
              </a:spcAft>
              <a:buSzPts val="1300"/>
              <a:buFont typeface="Nunito"/>
              <a:buChar char="●"/>
            </a:pPr>
            <a:r>
              <a:rPr lang="en">
                <a:latin typeface="Nunito"/>
                <a:ea typeface="Nunito"/>
                <a:cs typeface="Nunito"/>
                <a:sym typeface="Nunito"/>
              </a:rPr>
              <a:t>Windows Server 2003 SP2 and newer</a:t>
            </a:r>
            <a:endParaRPr>
              <a:latin typeface="Nunito"/>
              <a:ea typeface="Nunito"/>
              <a:cs typeface="Nunito"/>
              <a:sym typeface="Nunito"/>
            </a:endParaRPr>
          </a:p>
          <a:p>
            <a:pPr indent="-311150" lvl="0" marL="457200" rtl="0" algn="l">
              <a:lnSpc>
                <a:spcPct val="105000"/>
              </a:lnSpc>
              <a:spcBef>
                <a:spcPts val="0"/>
              </a:spcBef>
              <a:spcAft>
                <a:spcPts val="0"/>
              </a:spcAft>
              <a:buSzPts val="1300"/>
              <a:buFont typeface="Nunito"/>
              <a:buChar char="●"/>
            </a:pPr>
            <a:r>
              <a:rPr lang="en">
                <a:latin typeface="Nunito"/>
                <a:ea typeface="Nunito"/>
                <a:cs typeface="Nunito"/>
                <a:sym typeface="Nunito"/>
              </a:rPr>
              <a:t>Microsoft .NET 4.5.2</a:t>
            </a:r>
            <a:endParaRPr>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3"/>
          <p:cNvSpPr txBox="1"/>
          <p:nvPr>
            <p:ph type="title"/>
          </p:nvPr>
        </p:nvSpPr>
        <p:spPr>
          <a:xfrm>
            <a:off x="1052550" y="202050"/>
            <a:ext cx="7038900" cy="914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a:latin typeface="Comfortaa"/>
                <a:ea typeface="Comfortaa"/>
                <a:cs typeface="Comfortaa"/>
                <a:sym typeface="Comfortaa"/>
              </a:rPr>
              <a:t>Hardware and Software Requirements</a:t>
            </a:r>
            <a:endParaRPr b="1">
              <a:latin typeface="Comfortaa"/>
              <a:ea typeface="Comfortaa"/>
              <a:cs typeface="Comfortaa"/>
              <a:sym typeface="Comfortaa"/>
            </a:endParaRPr>
          </a:p>
          <a:p>
            <a:pPr indent="0" lvl="0" marL="0" rtl="0" algn="l">
              <a:spcBef>
                <a:spcPts val="0"/>
              </a:spcBef>
              <a:spcAft>
                <a:spcPts val="0"/>
              </a:spcAft>
              <a:buNone/>
            </a:pPr>
            <a:r>
              <a:rPr b="1" lang="en">
                <a:latin typeface="Comfortaa"/>
                <a:ea typeface="Comfortaa"/>
                <a:cs typeface="Comfortaa"/>
                <a:sym typeface="Comfortaa"/>
              </a:rPr>
              <a:t>(MacOS)</a:t>
            </a:r>
            <a:endParaRPr b="1">
              <a:latin typeface="Comfortaa"/>
              <a:ea typeface="Comfortaa"/>
              <a:cs typeface="Comfortaa"/>
              <a:sym typeface="Comfortaa"/>
            </a:endParaRPr>
          </a:p>
        </p:txBody>
      </p:sp>
      <p:sp>
        <p:nvSpPr>
          <p:cNvPr id="201" name="Google Shape;201;p23"/>
          <p:cNvSpPr txBox="1"/>
          <p:nvPr>
            <p:ph idx="1" type="body"/>
          </p:nvPr>
        </p:nvSpPr>
        <p:spPr>
          <a:xfrm>
            <a:off x="1052550" y="1116150"/>
            <a:ext cx="7038900" cy="2911200"/>
          </a:xfrm>
          <a:prstGeom prst="rect">
            <a:avLst/>
          </a:prstGeom>
        </p:spPr>
        <p:txBody>
          <a:bodyPr anchorCtr="0" anchor="ctr" bIns="91425" lIns="91425" spcFirstLastPara="1" rIns="91425" wrap="square" tIns="91425">
            <a:noAutofit/>
          </a:bodyPr>
          <a:lstStyle/>
          <a:p>
            <a:pPr indent="0" lvl="0" marL="0" rtl="0" algn="l">
              <a:lnSpc>
                <a:spcPct val="105000"/>
              </a:lnSpc>
              <a:spcBef>
                <a:spcPts val="0"/>
              </a:spcBef>
              <a:spcAft>
                <a:spcPts val="0"/>
              </a:spcAft>
              <a:buSzPts val="688"/>
              <a:buNone/>
            </a:pPr>
            <a:r>
              <a:rPr lang="en">
                <a:latin typeface="Nunito"/>
                <a:ea typeface="Nunito"/>
                <a:cs typeface="Nunito"/>
                <a:sym typeface="Nunito"/>
              </a:rPr>
              <a:t>Recommended hardware specifications are:</a:t>
            </a:r>
            <a:endParaRPr>
              <a:latin typeface="Nunito"/>
              <a:ea typeface="Nunito"/>
              <a:cs typeface="Nunito"/>
              <a:sym typeface="Nunito"/>
            </a:endParaRPr>
          </a:p>
          <a:p>
            <a:pPr indent="-311150" lvl="0" marL="457200" rtl="0" algn="l">
              <a:spcBef>
                <a:spcPts val="1200"/>
              </a:spcBef>
              <a:spcAft>
                <a:spcPts val="0"/>
              </a:spcAft>
              <a:buSzPts val="1300"/>
              <a:buFont typeface="Comfortaa"/>
              <a:buChar char="●"/>
            </a:pPr>
            <a:r>
              <a:rPr lang="en">
                <a:latin typeface="Comfortaa"/>
                <a:ea typeface="Comfortaa"/>
                <a:cs typeface="Comfortaa"/>
                <a:sym typeface="Comfortaa"/>
              </a:rPr>
              <a:t>Quad-core processor (2.0 GHz and up)</a:t>
            </a:r>
            <a:endParaRPr>
              <a:latin typeface="Comfortaa"/>
              <a:ea typeface="Comfortaa"/>
              <a:cs typeface="Comfortaa"/>
              <a:sym typeface="Comfortaa"/>
            </a:endParaRPr>
          </a:p>
          <a:p>
            <a:pPr indent="-311150" lvl="0" marL="457200" rtl="0" algn="l">
              <a:spcBef>
                <a:spcPts val="0"/>
              </a:spcBef>
              <a:spcAft>
                <a:spcPts val="0"/>
              </a:spcAft>
              <a:buSzPts val="1300"/>
              <a:buFont typeface="Comfortaa"/>
              <a:buChar char="●"/>
            </a:pPr>
            <a:r>
              <a:rPr lang="en">
                <a:latin typeface="Comfortaa"/>
                <a:ea typeface="Comfortaa"/>
                <a:cs typeface="Comfortaa"/>
                <a:sym typeface="Comfortaa"/>
              </a:rPr>
              <a:t>6 GB memory and up</a:t>
            </a:r>
            <a:endParaRPr>
              <a:latin typeface="Comfortaa"/>
              <a:ea typeface="Comfortaa"/>
              <a:cs typeface="Comfortaa"/>
              <a:sym typeface="Comfortaa"/>
            </a:endParaRPr>
          </a:p>
          <a:p>
            <a:pPr indent="-311150" lvl="0" marL="457200" rtl="0" algn="l">
              <a:spcBef>
                <a:spcPts val="0"/>
              </a:spcBef>
              <a:spcAft>
                <a:spcPts val="0"/>
              </a:spcAft>
              <a:buSzPts val="1300"/>
              <a:buFont typeface="Comfortaa"/>
              <a:buChar char="●"/>
            </a:pPr>
            <a:r>
              <a:rPr lang="en">
                <a:latin typeface="Comfortaa"/>
                <a:ea typeface="Comfortaa"/>
                <a:cs typeface="Comfortaa"/>
                <a:sym typeface="Comfortaa"/>
              </a:rPr>
              <a:t>Stable wired internet connection (minimum 5mbit download)</a:t>
            </a:r>
            <a:endParaRPr>
              <a:latin typeface="Comfortaa"/>
              <a:ea typeface="Comfortaa"/>
              <a:cs typeface="Comfortaa"/>
              <a:sym typeface="Comfortaa"/>
            </a:endParaRPr>
          </a:p>
          <a:p>
            <a:pPr indent="0" lvl="0" marL="0" rtl="0" algn="l">
              <a:lnSpc>
                <a:spcPct val="105000"/>
              </a:lnSpc>
              <a:spcBef>
                <a:spcPts val="1600"/>
              </a:spcBef>
              <a:spcAft>
                <a:spcPts val="0"/>
              </a:spcAft>
              <a:buNone/>
            </a:pPr>
            <a:r>
              <a:t/>
            </a:r>
            <a:endParaRPr>
              <a:latin typeface="Nunito"/>
              <a:ea typeface="Nunito"/>
              <a:cs typeface="Nunito"/>
              <a:sym typeface="Nunito"/>
            </a:endParaRPr>
          </a:p>
          <a:p>
            <a:pPr indent="0" lvl="0" marL="0" rtl="0" algn="l">
              <a:lnSpc>
                <a:spcPct val="105000"/>
              </a:lnSpc>
              <a:spcBef>
                <a:spcPts val="1200"/>
              </a:spcBef>
              <a:spcAft>
                <a:spcPts val="0"/>
              </a:spcAft>
              <a:buNone/>
            </a:pPr>
            <a:r>
              <a:rPr lang="en">
                <a:latin typeface="Nunito"/>
                <a:ea typeface="Nunito"/>
                <a:cs typeface="Nunito"/>
                <a:sym typeface="Nunito"/>
              </a:rPr>
              <a:t>Recommended software specifications are:</a:t>
            </a:r>
            <a:endParaRPr>
              <a:latin typeface="Nunito"/>
              <a:ea typeface="Nunito"/>
              <a:cs typeface="Nunito"/>
              <a:sym typeface="Nunito"/>
            </a:endParaRPr>
          </a:p>
          <a:p>
            <a:pPr indent="-311150" lvl="0" marL="457200" rtl="0" algn="l">
              <a:lnSpc>
                <a:spcPct val="105000"/>
              </a:lnSpc>
              <a:spcBef>
                <a:spcPts val="1200"/>
              </a:spcBef>
              <a:spcAft>
                <a:spcPts val="0"/>
              </a:spcAft>
              <a:buSzPts val="1300"/>
              <a:buFont typeface="Nunito"/>
              <a:buChar char="●"/>
            </a:pPr>
            <a:r>
              <a:rPr lang="en">
                <a:latin typeface="Nunito"/>
                <a:ea typeface="Nunito"/>
                <a:cs typeface="Nunito"/>
                <a:sym typeface="Nunito"/>
              </a:rPr>
              <a:t>PyCharm - Python IDE</a:t>
            </a:r>
            <a:endParaRPr>
              <a:latin typeface="Comfortaa"/>
              <a:ea typeface="Comfortaa"/>
              <a:cs typeface="Comfortaa"/>
              <a:sym typeface="Comforta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4"/>
          <p:cNvSpPr txBox="1"/>
          <p:nvPr>
            <p:ph type="title"/>
          </p:nvPr>
        </p:nvSpPr>
        <p:spPr>
          <a:xfrm>
            <a:off x="1052550" y="202050"/>
            <a:ext cx="7038900" cy="914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a:latin typeface="Comfortaa"/>
                <a:ea typeface="Comfortaa"/>
                <a:cs typeface="Comfortaa"/>
                <a:sym typeface="Comfortaa"/>
              </a:rPr>
              <a:t>Hardware and Software Requirements</a:t>
            </a:r>
            <a:endParaRPr b="1">
              <a:latin typeface="Comfortaa"/>
              <a:ea typeface="Comfortaa"/>
              <a:cs typeface="Comfortaa"/>
              <a:sym typeface="Comfortaa"/>
            </a:endParaRPr>
          </a:p>
          <a:p>
            <a:pPr indent="0" lvl="0" marL="0" rtl="0" algn="l">
              <a:spcBef>
                <a:spcPts val="0"/>
              </a:spcBef>
              <a:spcAft>
                <a:spcPts val="0"/>
              </a:spcAft>
              <a:buNone/>
            </a:pPr>
            <a:r>
              <a:rPr b="1" lang="en">
                <a:latin typeface="Comfortaa"/>
                <a:ea typeface="Comfortaa"/>
                <a:cs typeface="Comfortaa"/>
                <a:sym typeface="Comfortaa"/>
              </a:rPr>
              <a:t>(Linux)</a:t>
            </a:r>
            <a:endParaRPr b="1">
              <a:latin typeface="Comfortaa"/>
              <a:ea typeface="Comfortaa"/>
              <a:cs typeface="Comfortaa"/>
              <a:sym typeface="Comfortaa"/>
            </a:endParaRPr>
          </a:p>
        </p:txBody>
      </p:sp>
      <p:sp>
        <p:nvSpPr>
          <p:cNvPr id="207" name="Google Shape;207;p24"/>
          <p:cNvSpPr txBox="1"/>
          <p:nvPr>
            <p:ph idx="1" type="body"/>
          </p:nvPr>
        </p:nvSpPr>
        <p:spPr>
          <a:xfrm>
            <a:off x="1052550" y="1116150"/>
            <a:ext cx="7038900" cy="2911200"/>
          </a:xfrm>
          <a:prstGeom prst="rect">
            <a:avLst/>
          </a:prstGeom>
        </p:spPr>
        <p:txBody>
          <a:bodyPr anchorCtr="0" anchor="ctr" bIns="91425" lIns="91425" spcFirstLastPara="1" rIns="91425" wrap="square" tIns="91425">
            <a:noAutofit/>
          </a:bodyPr>
          <a:lstStyle/>
          <a:p>
            <a:pPr indent="0" lvl="0" marL="0" rtl="0" algn="l">
              <a:lnSpc>
                <a:spcPct val="105000"/>
              </a:lnSpc>
              <a:spcBef>
                <a:spcPts val="0"/>
              </a:spcBef>
              <a:spcAft>
                <a:spcPts val="0"/>
              </a:spcAft>
              <a:buSzPts val="688"/>
              <a:buNone/>
            </a:pPr>
            <a:r>
              <a:rPr lang="en">
                <a:latin typeface="Nunito"/>
                <a:ea typeface="Nunito"/>
                <a:cs typeface="Nunito"/>
                <a:sym typeface="Nunito"/>
              </a:rPr>
              <a:t>Recommended hardware specifications are:</a:t>
            </a:r>
            <a:endParaRPr>
              <a:latin typeface="Nunito"/>
              <a:ea typeface="Nunito"/>
              <a:cs typeface="Nunito"/>
              <a:sym typeface="Nunito"/>
            </a:endParaRPr>
          </a:p>
          <a:p>
            <a:pPr indent="-311150" lvl="0" marL="457200" rtl="0" algn="l">
              <a:spcBef>
                <a:spcPts val="1200"/>
              </a:spcBef>
              <a:spcAft>
                <a:spcPts val="0"/>
              </a:spcAft>
              <a:buSzPts val="1300"/>
              <a:buFont typeface="Comfortaa"/>
              <a:buChar char="●"/>
            </a:pPr>
            <a:r>
              <a:rPr lang="en">
                <a:latin typeface="Comfortaa"/>
                <a:ea typeface="Comfortaa"/>
                <a:cs typeface="Comfortaa"/>
                <a:sym typeface="Comfortaa"/>
              </a:rPr>
              <a:t>Quad-core processor (2.0 GHz and up)</a:t>
            </a:r>
            <a:endParaRPr>
              <a:latin typeface="Comfortaa"/>
              <a:ea typeface="Comfortaa"/>
              <a:cs typeface="Comfortaa"/>
              <a:sym typeface="Comfortaa"/>
            </a:endParaRPr>
          </a:p>
          <a:p>
            <a:pPr indent="-311150" lvl="0" marL="457200" rtl="0" algn="l">
              <a:spcBef>
                <a:spcPts val="0"/>
              </a:spcBef>
              <a:spcAft>
                <a:spcPts val="0"/>
              </a:spcAft>
              <a:buSzPts val="1300"/>
              <a:buFont typeface="Comfortaa"/>
              <a:buChar char="●"/>
            </a:pPr>
            <a:r>
              <a:rPr lang="en">
                <a:latin typeface="Comfortaa"/>
                <a:ea typeface="Comfortaa"/>
                <a:cs typeface="Comfortaa"/>
                <a:sym typeface="Comfortaa"/>
              </a:rPr>
              <a:t>4 GB memory and up</a:t>
            </a:r>
            <a:endParaRPr>
              <a:latin typeface="Comfortaa"/>
              <a:ea typeface="Comfortaa"/>
              <a:cs typeface="Comfortaa"/>
              <a:sym typeface="Comfortaa"/>
            </a:endParaRPr>
          </a:p>
          <a:p>
            <a:pPr indent="-311150" lvl="0" marL="457200" rtl="0" algn="l">
              <a:spcBef>
                <a:spcPts val="0"/>
              </a:spcBef>
              <a:spcAft>
                <a:spcPts val="0"/>
              </a:spcAft>
              <a:buSzPts val="1300"/>
              <a:buFont typeface="Comfortaa"/>
              <a:buChar char="●"/>
            </a:pPr>
            <a:r>
              <a:rPr lang="en">
                <a:latin typeface="Comfortaa"/>
                <a:ea typeface="Comfortaa"/>
                <a:cs typeface="Comfortaa"/>
                <a:sym typeface="Comfortaa"/>
              </a:rPr>
              <a:t>Stable wired internet connection (minimum 5mbit download)</a:t>
            </a:r>
            <a:endParaRPr>
              <a:latin typeface="Comfortaa"/>
              <a:ea typeface="Comfortaa"/>
              <a:cs typeface="Comfortaa"/>
              <a:sym typeface="Comfortaa"/>
            </a:endParaRPr>
          </a:p>
          <a:p>
            <a:pPr indent="0" lvl="0" marL="0" rtl="0" algn="l">
              <a:spcBef>
                <a:spcPts val="1600"/>
              </a:spcBef>
              <a:spcAft>
                <a:spcPts val="0"/>
              </a:spcAft>
              <a:buNone/>
            </a:pPr>
            <a:r>
              <a:t/>
            </a:r>
            <a:endParaRPr>
              <a:latin typeface="Comfortaa"/>
              <a:ea typeface="Comfortaa"/>
              <a:cs typeface="Comfortaa"/>
              <a:sym typeface="Comfortaa"/>
            </a:endParaRPr>
          </a:p>
          <a:p>
            <a:pPr indent="0" lvl="0" marL="0" rtl="0" algn="l">
              <a:lnSpc>
                <a:spcPct val="105000"/>
              </a:lnSpc>
              <a:spcBef>
                <a:spcPts val="1600"/>
              </a:spcBef>
              <a:spcAft>
                <a:spcPts val="0"/>
              </a:spcAft>
              <a:buNone/>
            </a:pPr>
            <a:r>
              <a:rPr lang="en">
                <a:latin typeface="Nunito"/>
                <a:ea typeface="Nunito"/>
                <a:cs typeface="Nunito"/>
                <a:sym typeface="Nunito"/>
              </a:rPr>
              <a:t>Recommended software specifications are:</a:t>
            </a:r>
            <a:endParaRPr>
              <a:latin typeface="Nunito"/>
              <a:ea typeface="Nunito"/>
              <a:cs typeface="Nunito"/>
              <a:sym typeface="Nunito"/>
            </a:endParaRPr>
          </a:p>
          <a:p>
            <a:pPr indent="-311150" lvl="0" marL="457200" rtl="0" algn="l">
              <a:lnSpc>
                <a:spcPct val="105000"/>
              </a:lnSpc>
              <a:spcBef>
                <a:spcPts val="1200"/>
              </a:spcBef>
              <a:spcAft>
                <a:spcPts val="0"/>
              </a:spcAft>
              <a:buSzPts val="1300"/>
              <a:buFont typeface="Nunito"/>
              <a:buChar char="●"/>
            </a:pPr>
            <a:r>
              <a:rPr lang="en">
                <a:latin typeface="Nunito"/>
                <a:ea typeface="Nunito"/>
                <a:cs typeface="Nunito"/>
                <a:sym typeface="Nunito"/>
              </a:rPr>
              <a:t>PyCharm - Python IDE</a:t>
            </a:r>
            <a:endParaRPr>
              <a:latin typeface="Comfortaa"/>
              <a:ea typeface="Comfortaa"/>
              <a:cs typeface="Comfortaa"/>
              <a:sym typeface="Comforta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pic>
        <p:nvPicPr>
          <p:cNvPr id="212" name="Google Shape;212;p25"/>
          <p:cNvPicPr preferRelativeResize="0"/>
          <p:nvPr/>
        </p:nvPicPr>
        <p:blipFill>
          <a:blip r:embed="rId3">
            <a:alphaModFix/>
          </a:blip>
          <a:stretch>
            <a:fillRect/>
          </a:stretch>
        </p:blipFill>
        <p:spPr>
          <a:xfrm>
            <a:off x="1603275" y="1116150"/>
            <a:ext cx="5937451" cy="3809525"/>
          </a:xfrm>
          <a:prstGeom prst="rect">
            <a:avLst/>
          </a:prstGeom>
          <a:noFill/>
          <a:ln>
            <a:noFill/>
          </a:ln>
        </p:spPr>
      </p:pic>
      <p:sp>
        <p:nvSpPr>
          <p:cNvPr id="213" name="Google Shape;213;p25"/>
          <p:cNvSpPr txBox="1"/>
          <p:nvPr>
            <p:ph type="title"/>
          </p:nvPr>
        </p:nvSpPr>
        <p:spPr>
          <a:xfrm>
            <a:off x="1052550" y="2020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
                <a:latin typeface="Comfortaa"/>
                <a:ea typeface="Comfortaa"/>
                <a:cs typeface="Comfortaa"/>
                <a:sym typeface="Comfortaa"/>
              </a:rPr>
              <a:t>Overall System Architecture Diagram</a:t>
            </a:r>
            <a:endParaRPr b="1">
              <a:latin typeface="Comfortaa"/>
              <a:ea typeface="Comfortaa"/>
              <a:cs typeface="Comfortaa"/>
              <a:sym typeface="Comforta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6"/>
          <p:cNvSpPr txBox="1"/>
          <p:nvPr>
            <p:ph type="title"/>
          </p:nvPr>
        </p:nvSpPr>
        <p:spPr>
          <a:xfrm>
            <a:off x="1068900" y="383700"/>
            <a:ext cx="2178300" cy="72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Comfortaa"/>
                <a:ea typeface="Comfortaa"/>
                <a:cs typeface="Comfortaa"/>
                <a:sym typeface="Comfortaa"/>
              </a:rPr>
              <a:t>Literature</a:t>
            </a:r>
            <a:endParaRPr/>
          </a:p>
        </p:txBody>
      </p:sp>
      <p:sp>
        <p:nvSpPr>
          <p:cNvPr id="219" name="Google Shape;219;p26"/>
          <p:cNvSpPr txBox="1"/>
          <p:nvPr>
            <p:ph idx="1" type="body"/>
          </p:nvPr>
        </p:nvSpPr>
        <p:spPr>
          <a:xfrm>
            <a:off x="1068900" y="1110350"/>
            <a:ext cx="7038900" cy="33099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Clr>
                <a:srgbClr val="000000"/>
              </a:buClr>
              <a:buSzPct val="78119"/>
              <a:buFont typeface="Arial"/>
              <a:buNone/>
            </a:pPr>
            <a:r>
              <a:rPr lang="en" sz="1302">
                <a:latin typeface="Nunito"/>
                <a:ea typeface="Nunito"/>
                <a:cs typeface="Nunito"/>
                <a:sym typeface="Nunito"/>
              </a:rPr>
              <a:t>The project Face Alter, is based on making emojis using machine learning from an image. </a:t>
            </a:r>
            <a:endParaRPr sz="1302">
              <a:latin typeface="Nunito"/>
              <a:ea typeface="Nunito"/>
              <a:cs typeface="Nunito"/>
              <a:sym typeface="Nunito"/>
            </a:endParaRPr>
          </a:p>
          <a:p>
            <a:pPr indent="0" lvl="0" marL="0" rtl="0" algn="l">
              <a:spcBef>
                <a:spcPts val="1200"/>
              </a:spcBef>
              <a:spcAft>
                <a:spcPts val="0"/>
              </a:spcAft>
              <a:buNone/>
            </a:pPr>
            <a:r>
              <a:rPr lang="en" sz="1302">
                <a:latin typeface="Nunito"/>
                <a:ea typeface="Nunito"/>
                <a:cs typeface="Nunito"/>
                <a:sym typeface="Nunito"/>
              </a:rPr>
              <a:t>To do so, we will be building a model which will be utilising the convolution neural network feature to recognize facial emotions, and for that purpose the dataset to be used is “FER2013”. The detection of emotions or facial expressions requires analysis and assessment of decisions in predicting a person's emotions or group of people in communicating. This research proposes the design of a system that can predict and recognize the classification of facial emotions based on feature extraction using the Convolution Neural Network (CNN) algorithm in real-time.</a:t>
            </a:r>
            <a:endParaRPr sz="1302">
              <a:latin typeface="Nunito"/>
              <a:ea typeface="Nunito"/>
              <a:cs typeface="Nunito"/>
              <a:sym typeface="Nunito"/>
            </a:endParaRPr>
          </a:p>
          <a:p>
            <a:pPr indent="0" lvl="0" marL="0" rtl="0" algn="l">
              <a:spcBef>
                <a:spcPts val="1200"/>
              </a:spcBef>
              <a:spcAft>
                <a:spcPts val="0"/>
              </a:spcAft>
              <a:buNone/>
            </a:pPr>
            <a:r>
              <a:t/>
            </a:r>
            <a:endParaRPr sz="1302">
              <a:latin typeface="Nunito"/>
              <a:ea typeface="Nunito"/>
              <a:cs typeface="Nunito"/>
              <a:sym typeface="Nunito"/>
            </a:endParaRPr>
          </a:p>
          <a:p>
            <a:pPr indent="0" lvl="0" marL="0" rtl="0" algn="l">
              <a:spcBef>
                <a:spcPts val="1200"/>
              </a:spcBef>
              <a:spcAft>
                <a:spcPts val="0"/>
              </a:spcAft>
              <a:buNone/>
            </a:pPr>
            <a:r>
              <a:rPr lang="en" sz="1302">
                <a:latin typeface="Nunito"/>
                <a:ea typeface="Nunito"/>
                <a:cs typeface="Nunito"/>
                <a:sym typeface="Nunito"/>
              </a:rPr>
              <a:t>The model will be trained using this dataset to map the emotion to the corresponding emoji. The input will be fed to the model in the form of a “box” which will be obtained using haarcascade xml by OpenCV which will generate the bounding box of the faces in the webcam.</a:t>
            </a:r>
            <a:endParaRPr sz="1302">
              <a:latin typeface="Nunito"/>
              <a:ea typeface="Nunito"/>
              <a:cs typeface="Nunito"/>
              <a:sym typeface="Nunito"/>
            </a:endParaRPr>
          </a:p>
          <a:p>
            <a:pPr indent="0" lvl="0" marL="0" rtl="0" algn="l">
              <a:spcBef>
                <a:spcPts val="1200"/>
              </a:spcBef>
              <a:spcAft>
                <a:spcPts val="0"/>
              </a:spcAft>
              <a:buNone/>
            </a:pPr>
            <a:r>
              <a:rPr lang="en" sz="1302">
                <a:latin typeface="Nunito"/>
                <a:ea typeface="Nunito"/>
                <a:cs typeface="Nunito"/>
                <a:sym typeface="Nunito"/>
              </a:rPr>
              <a:t>There on, facial features aka emotions would be extracted then fed to model to classify them under given 6 facial expressions and then display them in real time.</a:t>
            </a:r>
            <a:endParaRPr sz="1302">
              <a:latin typeface="Nunito"/>
              <a:ea typeface="Nunito"/>
              <a:cs typeface="Nunito"/>
              <a:sym typeface="Nunito"/>
            </a:endParaRPr>
          </a:p>
          <a:p>
            <a:pPr indent="0" lvl="0" marL="0" rtl="0" algn="l">
              <a:spcBef>
                <a:spcPts val="1200"/>
              </a:spcBef>
              <a:spcAft>
                <a:spcPts val="1200"/>
              </a:spcAft>
              <a:buClr>
                <a:srgbClr val="000000"/>
              </a:buClr>
              <a:buSzPct val="78119"/>
              <a:buFont typeface="Arial"/>
              <a:buNone/>
            </a:pPr>
            <a:r>
              <a:rPr lang="en" sz="1302">
                <a:latin typeface="Nunito"/>
                <a:ea typeface="Nunito"/>
                <a:cs typeface="Nunito"/>
                <a:sym typeface="Nunito"/>
              </a:rPr>
              <a:t>At last we will have a real time emojifier of yourself.</a:t>
            </a:r>
            <a:endParaRPr sz="1302">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7"/>
          <p:cNvSpPr txBox="1"/>
          <p:nvPr>
            <p:ph type="title"/>
          </p:nvPr>
        </p:nvSpPr>
        <p:spPr>
          <a:xfrm>
            <a:off x="1297500" y="317550"/>
            <a:ext cx="3594900" cy="60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Comfortaa"/>
                <a:ea typeface="Comfortaa"/>
                <a:cs typeface="Comfortaa"/>
                <a:sym typeface="Comfortaa"/>
              </a:rPr>
              <a:t>Module Description</a:t>
            </a:r>
            <a:endParaRPr/>
          </a:p>
        </p:txBody>
      </p:sp>
      <p:sp>
        <p:nvSpPr>
          <p:cNvPr id="225" name="Google Shape;225;p27"/>
          <p:cNvSpPr txBox="1"/>
          <p:nvPr>
            <p:ph idx="1" type="body"/>
          </p:nvPr>
        </p:nvSpPr>
        <p:spPr>
          <a:xfrm>
            <a:off x="1297500" y="957950"/>
            <a:ext cx="7090800" cy="4137000"/>
          </a:xfrm>
          <a:prstGeom prst="rect">
            <a:avLst/>
          </a:prstGeom>
          <a:noFill/>
        </p:spPr>
        <p:txBody>
          <a:bodyPr anchorCtr="0" anchor="t" bIns="91425" lIns="91425" spcFirstLastPara="1" rIns="91425" wrap="square" tIns="91425">
            <a:normAutofit lnSpcReduction="20000"/>
          </a:bodyPr>
          <a:lstStyle/>
          <a:p>
            <a:pPr indent="-311150" lvl="0" marL="457200" rtl="0" algn="l">
              <a:lnSpc>
                <a:spcPct val="100000"/>
              </a:lnSpc>
              <a:spcBef>
                <a:spcPts val="0"/>
              </a:spcBef>
              <a:spcAft>
                <a:spcPts val="0"/>
              </a:spcAft>
              <a:buSzPts val="1300"/>
              <a:buAutoNum type="arabicPeriod"/>
            </a:pPr>
            <a:r>
              <a:rPr b="1" lang="en"/>
              <a:t>NumPy:</a:t>
            </a:r>
            <a:r>
              <a:rPr lang="en"/>
              <a:t>  NumPy is a Python library that provides a simple yet powerful data structure: n-dimensional array. In that, </a:t>
            </a:r>
            <a:r>
              <a:rPr lang="en"/>
              <a:t>NumPy enriches the programming language </a:t>
            </a:r>
            <a:r>
              <a:rPr b="1" lang="en"/>
              <a:t>Python</a:t>
            </a:r>
            <a:r>
              <a:rPr lang="en"/>
              <a:t> with powerful data structures, implementing multi-dimensional arrays and matrices. These data structures guarantee efficient calculations with matrices and arrays.</a:t>
            </a:r>
            <a:endParaRPr/>
          </a:p>
          <a:p>
            <a:pPr indent="0" lvl="0" marL="0" rtl="0" algn="l">
              <a:spcBef>
                <a:spcPts val="0"/>
              </a:spcBef>
              <a:spcAft>
                <a:spcPts val="0"/>
              </a:spcAft>
              <a:buNone/>
            </a:pPr>
            <a:r>
              <a:t/>
            </a:r>
            <a:endParaRPr/>
          </a:p>
          <a:p>
            <a:pPr indent="-311150" lvl="0" marL="457200" rtl="0" algn="l">
              <a:spcBef>
                <a:spcPts val="0"/>
              </a:spcBef>
              <a:spcAft>
                <a:spcPts val="0"/>
              </a:spcAft>
              <a:buSzPts val="1300"/>
              <a:buAutoNum type="arabicPeriod"/>
            </a:pPr>
            <a:r>
              <a:rPr b="1" lang="en"/>
              <a:t>OpenCv</a:t>
            </a:r>
            <a:r>
              <a:rPr lang="en"/>
              <a:t>/cv2:  OpenCV is a cross-platform library using which we can develop real-time computer vision applications. It mainly focuses on image processing, video capture and analysis including features like face detection and object detection.</a:t>
            </a:r>
            <a:endParaRPr/>
          </a:p>
          <a:p>
            <a:pPr indent="0" lvl="0" marL="0" rtl="0" algn="l">
              <a:spcBef>
                <a:spcPts val="0"/>
              </a:spcBef>
              <a:spcAft>
                <a:spcPts val="0"/>
              </a:spcAft>
              <a:buNone/>
            </a:pPr>
            <a:r>
              <a:rPr lang="en"/>
              <a:t> </a:t>
            </a:r>
            <a:endParaRPr/>
          </a:p>
          <a:p>
            <a:pPr indent="-311150" lvl="0" marL="457200" rtl="0" algn="l">
              <a:spcBef>
                <a:spcPts val="1200"/>
              </a:spcBef>
              <a:spcAft>
                <a:spcPts val="0"/>
              </a:spcAft>
              <a:buSzPts val="1300"/>
              <a:buAutoNum type="arabicPeriod"/>
            </a:pPr>
            <a:r>
              <a:rPr b="1" lang="en"/>
              <a:t>Keras</a:t>
            </a:r>
            <a:r>
              <a:rPr lang="en"/>
              <a:t>:  Keras is an open-source software library that provides a Python interface for artificial neural networks. </a:t>
            </a:r>
            <a:r>
              <a:rPr b="1" lang="en"/>
              <a:t>Keras</a:t>
            </a:r>
            <a:r>
              <a:rPr lang="en"/>
              <a:t> acts as an interface for the TensorFlow library. It was developed to make implementing </a:t>
            </a:r>
            <a:r>
              <a:rPr b="1" lang="en"/>
              <a:t>deep learning</a:t>
            </a:r>
            <a:r>
              <a:rPr lang="en"/>
              <a:t> models as fast and easy as possible for research and development. </a:t>
            </a:r>
            <a:endParaRPr sz="1000">
              <a:latin typeface="Courier New"/>
              <a:ea typeface="Courier New"/>
              <a:cs typeface="Courier New"/>
              <a:sym typeface="Courier New"/>
            </a:endParaRPr>
          </a:p>
          <a:p>
            <a:pPr indent="355600" lvl="0" marL="101600" marR="50800" rtl="0" algn="l">
              <a:lnSpc>
                <a:spcPct val="100000"/>
              </a:lnSpc>
              <a:spcBef>
                <a:spcPts val="1200"/>
              </a:spcBef>
              <a:spcAft>
                <a:spcPts val="0"/>
              </a:spcAft>
              <a:buNone/>
            </a:pPr>
            <a:r>
              <a:rPr lang="en" sz="1000">
                <a:latin typeface="Courier New"/>
                <a:ea typeface="Courier New"/>
                <a:cs typeface="Courier New"/>
                <a:sym typeface="Courier New"/>
              </a:rPr>
              <a:t>Keras.layers</a:t>
            </a:r>
            <a:endParaRPr sz="1000">
              <a:latin typeface="Courier New"/>
              <a:ea typeface="Courier New"/>
              <a:cs typeface="Courier New"/>
              <a:sym typeface="Courier New"/>
            </a:endParaRPr>
          </a:p>
          <a:p>
            <a:pPr indent="355600" lvl="0" marL="101600" marR="50800" rtl="0" algn="l">
              <a:lnSpc>
                <a:spcPct val="135000"/>
              </a:lnSpc>
              <a:spcBef>
                <a:spcPts val="0"/>
              </a:spcBef>
              <a:spcAft>
                <a:spcPts val="0"/>
              </a:spcAft>
              <a:buNone/>
            </a:pPr>
            <a:r>
              <a:rPr lang="en" sz="1000">
                <a:latin typeface="Courier New"/>
                <a:ea typeface="Courier New"/>
                <a:cs typeface="Courier New"/>
                <a:sym typeface="Courier New"/>
              </a:rPr>
              <a:t>Keras.optimizers</a:t>
            </a:r>
            <a:endParaRPr sz="1000">
              <a:latin typeface="Courier New"/>
              <a:ea typeface="Courier New"/>
              <a:cs typeface="Courier New"/>
              <a:sym typeface="Courier New"/>
            </a:endParaRPr>
          </a:p>
          <a:p>
            <a:pPr indent="355600" lvl="0" marL="101600" marR="50800" rtl="0" algn="l">
              <a:lnSpc>
                <a:spcPct val="135000"/>
              </a:lnSpc>
              <a:spcBef>
                <a:spcPts val="0"/>
              </a:spcBef>
              <a:spcAft>
                <a:spcPts val="0"/>
              </a:spcAft>
              <a:buNone/>
            </a:pPr>
            <a:r>
              <a:rPr lang="en" sz="1000">
                <a:latin typeface="Courier New"/>
                <a:ea typeface="Courier New"/>
                <a:cs typeface="Courier New"/>
                <a:sym typeface="Courier New"/>
              </a:rPr>
              <a:t>Keras.preprocessing.image</a:t>
            </a:r>
            <a:endParaRPr sz="1000">
              <a:latin typeface="Courier New"/>
              <a:ea typeface="Courier New"/>
              <a:cs typeface="Courier New"/>
              <a:sym typeface="Courier New"/>
            </a:endParaRPr>
          </a:p>
          <a:p>
            <a:pPr indent="457200" lvl="0" marL="0" rtl="0" algn="l">
              <a:lnSpc>
                <a:spcPct val="100000"/>
              </a:lnSpc>
              <a:spcBef>
                <a:spcPts val="0"/>
              </a:spcBef>
              <a:spcAft>
                <a:spcPts val="0"/>
              </a:spcAft>
              <a:buNone/>
            </a:pPr>
            <a:r>
              <a:rPr lang="en" sz="1000">
                <a:latin typeface="Courier New"/>
                <a:ea typeface="Courier New"/>
                <a:cs typeface="Courier New"/>
                <a:sym typeface="Courier New"/>
              </a:rPr>
              <a:t>Keras.emotion_models</a:t>
            </a:r>
            <a:endParaRPr sz="1000">
              <a:latin typeface="Courier New"/>
              <a:ea typeface="Courier New"/>
              <a:cs typeface="Courier New"/>
              <a:sym typeface="Courier New"/>
            </a:endParaRPr>
          </a:p>
          <a:p>
            <a:pPr indent="0" lvl="0" marL="0" rtl="0" algn="l">
              <a:spcBef>
                <a:spcPts val="1200"/>
              </a:spcBef>
              <a:spcAft>
                <a:spcPts val="0"/>
              </a:spcAft>
              <a:buNone/>
            </a:pPr>
            <a:r>
              <a:t/>
            </a:r>
            <a:endParaRPr/>
          </a:p>
          <a:p>
            <a:pPr indent="0" lvl="0" marL="457200" rtl="0" algn="l">
              <a:spcBef>
                <a:spcPts val="1200"/>
              </a:spcBef>
              <a:spcAft>
                <a:spcPts val="1200"/>
              </a:spcAft>
              <a:buNone/>
            </a:pPr>
            <a:r>
              <a:rPr lang="en"/>
              <a: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8"/>
          <p:cNvSpPr txBox="1"/>
          <p:nvPr>
            <p:ph idx="1" type="body"/>
          </p:nvPr>
        </p:nvSpPr>
        <p:spPr>
          <a:xfrm>
            <a:off x="620175" y="772800"/>
            <a:ext cx="7351200" cy="31242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a:t>4. </a:t>
            </a:r>
            <a:r>
              <a:rPr b="1" lang="en"/>
              <a:t>PIL:</a:t>
            </a:r>
            <a:r>
              <a:rPr lang="en"/>
              <a:t>  </a:t>
            </a:r>
            <a:r>
              <a:rPr lang="en"/>
              <a:t>Python Imaging Library is a free and open-source additional </a:t>
            </a:r>
            <a:r>
              <a:rPr b="1" lang="en"/>
              <a:t>library</a:t>
            </a:r>
            <a:r>
              <a:rPr lang="en"/>
              <a:t> for the Python programming language that adds support for opening, manipulating, and saving many different image file formats.</a:t>
            </a:r>
            <a:endParaRPr/>
          </a:p>
          <a:p>
            <a:pPr indent="0" lvl="0" marL="457200" rtl="0" algn="l">
              <a:spcBef>
                <a:spcPts val="1200"/>
              </a:spcBef>
              <a:spcAft>
                <a:spcPts val="0"/>
              </a:spcAft>
              <a:buNone/>
            </a:pPr>
            <a:r>
              <a:rPr lang="en"/>
              <a:t>5. </a:t>
            </a:r>
            <a:r>
              <a:rPr b="1" lang="en"/>
              <a:t>OS:</a:t>
            </a:r>
            <a:r>
              <a:rPr lang="en"/>
              <a:t>  The </a:t>
            </a:r>
            <a:r>
              <a:rPr b="1" lang="en"/>
              <a:t>OS module in Python</a:t>
            </a:r>
            <a:r>
              <a:rPr lang="en"/>
              <a:t> provides functions for creating and removing a directory (folder), fetching its contents, changing and identifying the current directory, etc.</a:t>
            </a:r>
            <a:endParaRPr/>
          </a:p>
          <a:p>
            <a:pPr indent="0" lvl="0" marL="457200" rtl="0" algn="l">
              <a:spcBef>
                <a:spcPts val="1200"/>
              </a:spcBef>
              <a:spcAft>
                <a:spcPts val="0"/>
              </a:spcAft>
              <a:buNone/>
            </a:pPr>
            <a:r>
              <a:rPr lang="en"/>
              <a:t>6. </a:t>
            </a:r>
            <a:r>
              <a:rPr b="1" lang="en"/>
              <a:t>Tkinter:</a:t>
            </a:r>
            <a:r>
              <a:rPr lang="en"/>
              <a:t>  Tkinter is the standard GUI library for Python. Python when combined with </a:t>
            </a:r>
            <a:r>
              <a:rPr b="1" lang="en"/>
              <a:t>Tkinter</a:t>
            </a:r>
            <a:r>
              <a:rPr lang="en"/>
              <a:t> provides a fast and easy way to create GUI applications. Tkinter provides a powerful object-oriented interface to the </a:t>
            </a:r>
            <a:r>
              <a:rPr b="1" lang="en"/>
              <a:t>Tk</a:t>
            </a:r>
            <a:r>
              <a:rPr lang="en"/>
              <a:t> GUI toolkit.</a:t>
            </a:r>
            <a:endParaRPr sz="1400"/>
          </a:p>
          <a:p>
            <a:pPr indent="0" lvl="0" marL="0" marR="76200" rtl="0" algn="l">
              <a:lnSpc>
                <a:spcPct val="150000"/>
              </a:lnSpc>
              <a:spcBef>
                <a:spcPts val="1200"/>
              </a:spcBef>
              <a:spcAft>
                <a:spcPts val="0"/>
              </a:spcAft>
              <a:buNone/>
            </a:pPr>
            <a:r>
              <a:t/>
            </a:r>
            <a:endParaRPr sz="1200">
              <a:solidFill>
                <a:srgbClr val="202124"/>
              </a:solidFill>
              <a:highlight>
                <a:srgbClr val="FFFFFF"/>
              </a:highlight>
              <a:latin typeface="Arial"/>
              <a:ea typeface="Arial"/>
              <a:cs typeface="Arial"/>
              <a:sym typeface="Arial"/>
            </a:endParaRPr>
          </a:p>
          <a:p>
            <a:pPr indent="0" lvl="0" marL="457200" rtl="0" algn="l">
              <a:spcBef>
                <a:spcPts val="0"/>
              </a:spcBef>
              <a:spcAft>
                <a:spcPts val="1200"/>
              </a:spcAft>
              <a:buNone/>
            </a:pPr>
            <a:r>
              <a:rPr lang="en"/>
              <a:t>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9"/>
          <p:cNvSpPr txBox="1"/>
          <p:nvPr>
            <p:ph type="title"/>
          </p:nvPr>
        </p:nvSpPr>
        <p:spPr>
          <a:xfrm>
            <a:off x="1297500" y="393750"/>
            <a:ext cx="3012300" cy="58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Comfortaa"/>
                <a:ea typeface="Comfortaa"/>
                <a:cs typeface="Comfortaa"/>
                <a:sym typeface="Comfortaa"/>
              </a:rPr>
              <a:t>Module Workflow</a:t>
            </a:r>
            <a:endParaRPr/>
          </a:p>
        </p:txBody>
      </p:sp>
      <p:sp>
        <p:nvSpPr>
          <p:cNvPr id="236" name="Google Shape;236;p29"/>
          <p:cNvSpPr txBox="1"/>
          <p:nvPr>
            <p:ph idx="1" type="body"/>
          </p:nvPr>
        </p:nvSpPr>
        <p:spPr>
          <a:xfrm>
            <a:off x="1297500" y="957950"/>
            <a:ext cx="7038900" cy="38742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AutoNum type="arabicPeriod"/>
            </a:pPr>
            <a:r>
              <a:rPr lang="en"/>
              <a:t>OpenCv: </a:t>
            </a:r>
            <a:r>
              <a:rPr lang="en"/>
              <a:t>OpenCV uses machine learning algorithms to search for faces within a picture. Because faces are so complicated, there isn’t one simple test that will tell you if it found a face or not. Hence the algorithms break the task of identifying the face into thousands of smaller, bite-sized tasks, each of which is easy to solve. These tasks are also called </a:t>
            </a:r>
            <a:r>
              <a:rPr lang="en">
                <a:uFill>
                  <a:noFill/>
                </a:uFill>
                <a:hlinkClick r:id="rId3"/>
              </a:rPr>
              <a:t>classifiers</a:t>
            </a:r>
            <a:r>
              <a:rPr lang="en"/>
              <a:t>.</a:t>
            </a:r>
            <a:endParaRPr/>
          </a:p>
          <a:p>
            <a:pPr indent="0" lvl="0" marL="0" rtl="0" algn="l">
              <a:spcBef>
                <a:spcPts val="1200"/>
              </a:spcBef>
              <a:spcAft>
                <a:spcPts val="0"/>
              </a:spcAft>
              <a:buNone/>
            </a:pPr>
            <a:r>
              <a:rPr lang="en"/>
              <a:t>	</a:t>
            </a:r>
            <a:r>
              <a:rPr lang="en"/>
              <a:t>Which</a:t>
            </a:r>
            <a:r>
              <a:rPr lang="en"/>
              <a:t> here in this project is “haarcascade_frontalface_default.xml”</a:t>
            </a:r>
            <a:endParaRPr/>
          </a:p>
          <a:p>
            <a:pPr indent="0" lvl="0" marL="0" rtl="0" algn="l">
              <a:spcBef>
                <a:spcPts val="1200"/>
              </a:spcBef>
              <a:spcAft>
                <a:spcPts val="0"/>
              </a:spcAft>
              <a:buNone/>
            </a:pPr>
            <a:r>
              <a:rPr lang="en"/>
              <a:t>	So, for something like face, there can be as many as 60000 </a:t>
            </a:r>
            <a:r>
              <a:rPr lang="en"/>
              <a:t>classifiers</a:t>
            </a:r>
            <a:r>
              <a:rPr lang="en"/>
              <a:t>. And to check a face 	against each of them might be a serious task even for an computer at once for a quick and	efficient response.  </a:t>
            </a:r>
            <a:endParaRPr/>
          </a:p>
          <a:p>
            <a:pPr indent="0" lvl="0" marL="0" rtl="0" algn="l">
              <a:spcBef>
                <a:spcPts val="1200"/>
              </a:spcBef>
              <a:spcAft>
                <a:spcPts val="0"/>
              </a:spcAft>
              <a:buNone/>
            </a:pPr>
            <a:r>
              <a:rPr lang="en"/>
              <a:t>	Hence the OpenCV cascade breaks the problem of detecting faces into multiple stages.	 For each block, it does a very rough and quick test. If that passes, it does a slightly more	 detailed test, and so on. The algorithm may have 30 to 50 of these stages or cascades, and	 it will only detect a face if all stages pass. </a:t>
            </a:r>
            <a:endParaRPr/>
          </a:p>
          <a:p>
            <a:pPr indent="0" lvl="0" marL="0" rtl="0" algn="l">
              <a:spcBef>
                <a:spcPts val="1200"/>
              </a:spcBef>
              <a:spcAft>
                <a:spcPts val="1200"/>
              </a:spcAft>
              <a:buNone/>
            </a:pPr>
            <a:r>
              <a:rPr lang="en"/>
              <a:t>	</a:t>
            </a:r>
            <a:r>
              <a:rPr lang="en"/>
              <a:t>Advantage: Instead of taking hours, face detection can now be done in real time.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0"/>
          <p:cNvSpPr txBox="1"/>
          <p:nvPr>
            <p:ph idx="1" type="body"/>
          </p:nvPr>
        </p:nvSpPr>
        <p:spPr>
          <a:xfrm>
            <a:off x="1105050" y="301375"/>
            <a:ext cx="7231500" cy="417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Image Detection by OpenCv:</a:t>
            </a:r>
            <a:endParaRPr b="1"/>
          </a:p>
          <a:p>
            <a:pPr indent="-311150" lvl="0" marL="457200" rtl="0" algn="l">
              <a:spcBef>
                <a:spcPts val="1200"/>
              </a:spcBef>
              <a:spcAft>
                <a:spcPts val="0"/>
              </a:spcAft>
              <a:buSzPts val="1300"/>
              <a:buAutoNum type="arabicParenR"/>
            </a:pPr>
            <a:r>
              <a:rPr b="1" lang="en"/>
              <a:t>Reading image</a:t>
            </a:r>
            <a:endParaRPr b="1"/>
          </a:p>
          <a:p>
            <a:pPr indent="-311150" lvl="0" marL="457200" rtl="0" algn="l">
              <a:spcBef>
                <a:spcPts val="0"/>
              </a:spcBef>
              <a:spcAft>
                <a:spcPts val="0"/>
              </a:spcAft>
              <a:buSzPts val="1300"/>
              <a:buAutoNum type="arabicParenR"/>
            </a:pPr>
            <a:r>
              <a:rPr b="1" lang="en"/>
              <a:t>Convert image to GrayScale for </a:t>
            </a:r>
            <a:r>
              <a:rPr b="1" lang="en"/>
              <a:t>algorithm</a:t>
            </a:r>
            <a:r>
              <a:rPr b="1" lang="en"/>
              <a:t> to work</a:t>
            </a:r>
            <a:endParaRPr b="1"/>
          </a:p>
          <a:p>
            <a:pPr indent="-311150" lvl="0" marL="457200" rtl="0" algn="l">
              <a:spcBef>
                <a:spcPts val="0"/>
              </a:spcBef>
              <a:spcAft>
                <a:spcPts val="0"/>
              </a:spcAft>
              <a:buSzPts val="1300"/>
              <a:buAutoNum type="arabicParenR"/>
            </a:pPr>
            <a:r>
              <a:rPr b="1" lang="en"/>
              <a:t>Detect face using Haarcascade Classifier and the algorithm</a:t>
            </a:r>
            <a:endParaRPr b="1"/>
          </a:p>
          <a:p>
            <a:pPr indent="-311150" lvl="0" marL="457200" rtl="0" algn="l">
              <a:spcBef>
                <a:spcPts val="0"/>
              </a:spcBef>
              <a:spcAft>
                <a:spcPts val="0"/>
              </a:spcAft>
              <a:buSzPts val="1300"/>
              <a:buAutoNum type="arabicParenR"/>
            </a:pPr>
            <a:r>
              <a:rPr b="1" lang="en"/>
              <a:t>Save the list of coordinates of </a:t>
            </a:r>
            <a:r>
              <a:rPr b="1" lang="en"/>
              <a:t>rectangular</a:t>
            </a:r>
            <a:r>
              <a:rPr b="1" lang="en"/>
              <a:t> region from Step 3.</a:t>
            </a:r>
            <a:endParaRPr b="1"/>
          </a:p>
          <a:p>
            <a:pPr indent="-311150" lvl="0" marL="457200" rtl="0" algn="l">
              <a:spcBef>
                <a:spcPts val="0"/>
              </a:spcBef>
              <a:spcAft>
                <a:spcPts val="0"/>
              </a:spcAft>
              <a:buSzPts val="1300"/>
              <a:buAutoNum type="arabicParenR"/>
            </a:pPr>
            <a:r>
              <a:rPr b="1" lang="en"/>
              <a:t>Outline the </a:t>
            </a:r>
            <a:r>
              <a:rPr b="1" lang="en"/>
              <a:t>detected</a:t>
            </a:r>
            <a:r>
              <a:rPr b="1" lang="en"/>
              <a:t> faces using the the list of coordinates </a:t>
            </a:r>
            <a:r>
              <a:rPr b="1" lang="en"/>
              <a:t>for the rectangular regions where faces were found. </a:t>
            </a:r>
            <a:endParaRPr b="1"/>
          </a:p>
          <a:p>
            <a:pPr indent="0" lvl="0" marL="0" rtl="0" algn="l">
              <a:spcBef>
                <a:spcPts val="1200"/>
              </a:spcBef>
              <a:spcAft>
                <a:spcPts val="0"/>
              </a:spcAft>
              <a:buNone/>
            </a:pPr>
            <a:r>
              <a:rPr b="1" lang="en"/>
              <a:t>Furthermore, OpenCv has been used to convert GrayScale image from video frames at required locations.</a:t>
            </a:r>
            <a:endParaRPr b="1"/>
          </a:p>
          <a:p>
            <a:pPr indent="0" lvl="0" marL="0" rtl="0" algn="l">
              <a:spcBef>
                <a:spcPts val="1200"/>
              </a:spcBef>
              <a:spcAft>
                <a:spcPts val="0"/>
              </a:spcAft>
              <a:buNone/>
            </a:pPr>
            <a:r>
              <a:rPr b="1" lang="en"/>
              <a:t>2. NumPy: It is being used to deal with image pixels in the form  of multi dimensional arrays. It makes it easier to deal with images and apply various algorithms.</a:t>
            </a:r>
            <a:endParaRPr b="1"/>
          </a:p>
          <a:p>
            <a:pPr indent="0" lvl="0" marL="0" rtl="0" algn="l">
              <a:spcBef>
                <a:spcPts val="1200"/>
              </a:spcBef>
              <a:spcAft>
                <a:spcPts val="1200"/>
              </a:spcAft>
              <a:buNone/>
            </a:pPr>
            <a:r>
              <a:rPr lang="en"/>
              <a:t>By reading the image as a NumPy array ndarray , various image processing can be performed using NumPy functions</a:t>
            </a:r>
            <a:endParaRPr b="1"/>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1"/>
          <p:cNvSpPr txBox="1"/>
          <p:nvPr>
            <p:ph type="title"/>
          </p:nvPr>
        </p:nvSpPr>
        <p:spPr>
          <a:xfrm>
            <a:off x="1297500" y="317550"/>
            <a:ext cx="4521000" cy="6009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a:latin typeface="Comfortaa"/>
                <a:ea typeface="Comfortaa"/>
                <a:cs typeface="Comfortaa"/>
                <a:sym typeface="Comfortaa"/>
              </a:rPr>
              <a:t>Implementation and Coding</a:t>
            </a:r>
            <a:endParaRPr/>
          </a:p>
        </p:txBody>
      </p:sp>
      <p:sp>
        <p:nvSpPr>
          <p:cNvPr id="247" name="Google Shape;247;p31"/>
          <p:cNvSpPr txBox="1"/>
          <p:nvPr>
            <p:ph idx="1" type="body"/>
          </p:nvPr>
        </p:nvSpPr>
        <p:spPr>
          <a:xfrm>
            <a:off x="1052550" y="918450"/>
            <a:ext cx="7038900" cy="3874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#Importing necessary modules/libraries for training</a:t>
            </a:r>
            <a:endParaRPr/>
          </a:p>
          <a:p>
            <a:pPr indent="0" lvl="0" marL="0" rtl="0" algn="l">
              <a:lnSpc>
                <a:spcPct val="135714"/>
              </a:lnSpc>
              <a:spcBef>
                <a:spcPts val="1200"/>
              </a:spcBef>
              <a:spcAft>
                <a:spcPts val="0"/>
              </a:spcAft>
              <a:buNone/>
            </a:pP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numpy </a:t>
            </a:r>
            <a:r>
              <a:rPr lang="en" sz="1050">
                <a:solidFill>
                  <a:srgbClr val="C586C0"/>
                </a:solidFill>
                <a:highlight>
                  <a:srgbClr val="1E1E1E"/>
                </a:highlight>
                <a:latin typeface="Courier New"/>
                <a:ea typeface="Courier New"/>
                <a:cs typeface="Courier New"/>
                <a:sym typeface="Courier New"/>
              </a:rPr>
              <a:t>as</a:t>
            </a:r>
            <a:r>
              <a:rPr lang="en" sz="1050">
                <a:solidFill>
                  <a:srgbClr val="D4D4D4"/>
                </a:solidFill>
                <a:highlight>
                  <a:srgbClr val="1E1E1E"/>
                </a:highlight>
                <a:latin typeface="Courier New"/>
                <a:ea typeface="Courier New"/>
                <a:cs typeface="Courier New"/>
                <a:sym typeface="Courier New"/>
              </a:rPr>
              <a:t> np</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cv2</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from</a:t>
            </a:r>
            <a:r>
              <a:rPr lang="en" sz="1050">
                <a:solidFill>
                  <a:srgbClr val="D4D4D4"/>
                </a:solidFill>
                <a:highlight>
                  <a:srgbClr val="1E1E1E"/>
                </a:highlight>
                <a:latin typeface="Courier New"/>
                <a:ea typeface="Courier New"/>
                <a:cs typeface="Courier New"/>
                <a:sym typeface="Courier New"/>
              </a:rPr>
              <a:t> keras.models </a:t>
            </a: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Sequential</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from</a:t>
            </a:r>
            <a:r>
              <a:rPr lang="en" sz="1050">
                <a:solidFill>
                  <a:srgbClr val="D4D4D4"/>
                </a:solidFill>
                <a:highlight>
                  <a:srgbClr val="1E1E1E"/>
                </a:highlight>
                <a:latin typeface="Courier New"/>
                <a:ea typeface="Courier New"/>
                <a:cs typeface="Courier New"/>
                <a:sym typeface="Courier New"/>
              </a:rPr>
              <a:t> keras.layers </a:t>
            </a: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Dense, Dropout, Flatten</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from</a:t>
            </a:r>
            <a:r>
              <a:rPr lang="en" sz="1050">
                <a:solidFill>
                  <a:srgbClr val="D4D4D4"/>
                </a:solidFill>
                <a:highlight>
                  <a:srgbClr val="1E1E1E"/>
                </a:highlight>
                <a:latin typeface="Courier New"/>
                <a:ea typeface="Courier New"/>
                <a:cs typeface="Courier New"/>
                <a:sym typeface="Courier New"/>
              </a:rPr>
              <a:t> keras.layers </a:t>
            </a: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Conv2D</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from</a:t>
            </a:r>
            <a:r>
              <a:rPr lang="en" sz="1050">
                <a:solidFill>
                  <a:srgbClr val="D4D4D4"/>
                </a:solidFill>
                <a:highlight>
                  <a:srgbClr val="1E1E1E"/>
                </a:highlight>
                <a:latin typeface="Courier New"/>
                <a:ea typeface="Courier New"/>
                <a:cs typeface="Courier New"/>
                <a:sym typeface="Courier New"/>
              </a:rPr>
              <a:t> keras.optimizers </a:t>
            </a: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Adam</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from</a:t>
            </a:r>
            <a:r>
              <a:rPr lang="en" sz="1050">
                <a:solidFill>
                  <a:srgbClr val="D4D4D4"/>
                </a:solidFill>
                <a:highlight>
                  <a:srgbClr val="1E1E1E"/>
                </a:highlight>
                <a:latin typeface="Courier New"/>
                <a:ea typeface="Courier New"/>
                <a:cs typeface="Courier New"/>
                <a:sym typeface="Courier New"/>
              </a:rPr>
              <a:t> keras.layers </a:t>
            </a: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MaxPooling2D</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from</a:t>
            </a:r>
            <a:r>
              <a:rPr lang="en" sz="1050">
                <a:solidFill>
                  <a:srgbClr val="D4D4D4"/>
                </a:solidFill>
                <a:highlight>
                  <a:srgbClr val="1E1E1E"/>
                </a:highlight>
                <a:latin typeface="Courier New"/>
                <a:ea typeface="Courier New"/>
                <a:cs typeface="Courier New"/>
                <a:sym typeface="Courier New"/>
              </a:rPr>
              <a:t> keras.preprocessing.image </a:t>
            </a: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ImageDataGenerator</a:t>
            </a:r>
            <a:endParaRPr sz="1050">
              <a:solidFill>
                <a:srgbClr val="D4D4D4"/>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1200"/>
              </a:spcBef>
              <a:spcAft>
                <a:spcPts val="0"/>
              </a:spcAft>
              <a:buNone/>
            </a:pPr>
            <a:r>
              <a:rPr lang="en"/>
              <a:t>#Setting up global variables</a:t>
            </a:r>
            <a:endParaRPr/>
          </a:p>
          <a:p>
            <a:pPr indent="0" lvl="0" marL="0" rtl="0" algn="l">
              <a:lnSpc>
                <a:spcPct val="135714"/>
              </a:lnSpc>
              <a:spcBef>
                <a:spcPts val="1200"/>
              </a:spcBef>
              <a:spcAft>
                <a:spcPts val="0"/>
              </a:spcAft>
              <a:buNone/>
            </a:pPr>
            <a:r>
              <a:rPr lang="en" sz="1050">
                <a:solidFill>
                  <a:srgbClr val="D4D4D4"/>
                </a:solidFill>
                <a:highlight>
                  <a:srgbClr val="1E1E1E"/>
                </a:highlight>
                <a:latin typeface="Courier New"/>
                <a:ea typeface="Courier New"/>
                <a:cs typeface="Courier New"/>
                <a:sym typeface="Courier New"/>
              </a:rPr>
              <a:t>train_dir = </a:t>
            </a:r>
            <a:r>
              <a:rPr lang="en" sz="1050">
                <a:solidFill>
                  <a:srgbClr val="CE9178"/>
                </a:solidFill>
                <a:highlight>
                  <a:srgbClr val="1E1E1E"/>
                </a:highlight>
                <a:latin typeface="Courier New"/>
                <a:ea typeface="Courier New"/>
                <a:cs typeface="Courier New"/>
                <a:sym typeface="Courier New"/>
              </a:rPr>
              <a:t>'C:/Users/aksha/Desktop/Project/FER2013/train'</a:t>
            </a:r>
            <a:endParaRPr sz="1050">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val_dir = </a:t>
            </a:r>
            <a:r>
              <a:rPr lang="en" sz="1050">
                <a:solidFill>
                  <a:srgbClr val="CE9178"/>
                </a:solidFill>
                <a:highlight>
                  <a:srgbClr val="1E1E1E"/>
                </a:highlight>
                <a:latin typeface="Courier New"/>
                <a:ea typeface="Courier New"/>
                <a:cs typeface="Courier New"/>
                <a:sym typeface="Courier New"/>
              </a:rPr>
              <a:t>'C:/Users/aksha/Desktop/Project/FER2013/test'</a:t>
            </a:r>
            <a:endParaRPr sz="1050">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train_datagen = ImageDataGenerator(</a:t>
            </a:r>
            <a:r>
              <a:rPr lang="en" sz="1050">
                <a:solidFill>
                  <a:srgbClr val="9CDCFE"/>
                </a:solidFill>
                <a:highlight>
                  <a:srgbClr val="1E1E1E"/>
                </a:highlight>
                <a:latin typeface="Courier New"/>
                <a:ea typeface="Courier New"/>
                <a:cs typeface="Courier New"/>
                <a:sym typeface="Courier New"/>
              </a:rPr>
              <a:t>rescale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255</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val_datagen = ImageDataGenerator(</a:t>
            </a:r>
            <a:r>
              <a:rPr lang="en" sz="1050">
                <a:solidFill>
                  <a:srgbClr val="9CDCFE"/>
                </a:solidFill>
                <a:highlight>
                  <a:srgbClr val="1E1E1E"/>
                </a:highlight>
                <a:latin typeface="Courier New"/>
                <a:ea typeface="Courier New"/>
                <a:cs typeface="Courier New"/>
                <a:sym typeface="Courier New"/>
              </a:rPr>
              <a:t>rescale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255</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4"/>
          <p:cNvSpPr txBox="1"/>
          <p:nvPr>
            <p:ph type="title"/>
          </p:nvPr>
        </p:nvSpPr>
        <p:spPr>
          <a:xfrm>
            <a:off x="1052550" y="2020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
                <a:latin typeface="Comfortaa"/>
                <a:ea typeface="Comfortaa"/>
                <a:cs typeface="Comfortaa"/>
                <a:sym typeface="Comfortaa"/>
              </a:rPr>
              <a:t>Introduction</a:t>
            </a:r>
            <a:endParaRPr b="1">
              <a:latin typeface="Comfortaa"/>
              <a:ea typeface="Comfortaa"/>
              <a:cs typeface="Comfortaa"/>
              <a:sym typeface="Comfortaa"/>
            </a:endParaRPr>
          </a:p>
        </p:txBody>
      </p:sp>
      <p:sp>
        <p:nvSpPr>
          <p:cNvPr id="145" name="Google Shape;145;p14"/>
          <p:cNvSpPr txBox="1"/>
          <p:nvPr>
            <p:ph idx="1" type="body"/>
          </p:nvPr>
        </p:nvSpPr>
        <p:spPr>
          <a:xfrm>
            <a:off x="1052550" y="1116150"/>
            <a:ext cx="7038900" cy="2911200"/>
          </a:xfrm>
          <a:prstGeom prst="rect">
            <a:avLst/>
          </a:prstGeom>
        </p:spPr>
        <p:txBody>
          <a:bodyPr anchorCtr="0" anchor="t" bIns="91425" lIns="91425" spcFirstLastPara="1" rIns="91425" wrap="square" tIns="91425">
            <a:noAutofit/>
          </a:bodyPr>
          <a:lstStyle/>
          <a:p>
            <a:pPr indent="0" lvl="0" marL="0" rtl="0" algn="l">
              <a:lnSpc>
                <a:spcPct val="85000"/>
              </a:lnSpc>
              <a:spcBef>
                <a:spcPts val="1200"/>
              </a:spcBef>
              <a:spcAft>
                <a:spcPts val="0"/>
              </a:spcAft>
              <a:buClr>
                <a:srgbClr val="000000"/>
              </a:buClr>
              <a:buSzPts val="935"/>
              <a:buFont typeface="Arial"/>
              <a:buNone/>
            </a:pPr>
            <a:r>
              <a:rPr lang="en" sz="1305">
                <a:latin typeface="Nunito"/>
                <a:ea typeface="Nunito"/>
                <a:cs typeface="Nunito"/>
                <a:sym typeface="Nunito"/>
              </a:rPr>
              <a:t>Artificial Intelligence is an interdisciplinary branch of computer science, however, a good part of it is commercialized now as a technology. It involves computers “learning” from a massive amount of data so that they can do tasks that normally require human intervention. Computer scientists and mathematicians have conducted decades of research and development on AI.</a:t>
            </a:r>
            <a:endParaRPr sz="1305">
              <a:latin typeface="Nunito"/>
              <a:ea typeface="Nunito"/>
              <a:cs typeface="Nunito"/>
              <a:sym typeface="Nunito"/>
            </a:endParaRPr>
          </a:p>
          <a:p>
            <a:pPr indent="0" lvl="0" marL="0" rtl="0" algn="l">
              <a:lnSpc>
                <a:spcPct val="85000"/>
              </a:lnSpc>
              <a:spcBef>
                <a:spcPts val="1200"/>
              </a:spcBef>
              <a:spcAft>
                <a:spcPts val="0"/>
              </a:spcAft>
              <a:buClr>
                <a:srgbClr val="000000"/>
              </a:buClr>
              <a:buSzPts val="935"/>
              <a:buFont typeface="Arial"/>
              <a:buNone/>
            </a:pPr>
            <a:r>
              <a:rPr lang="en" sz="1305">
                <a:latin typeface="Nunito"/>
                <a:ea typeface="Nunito"/>
                <a:cs typeface="Nunito"/>
                <a:sym typeface="Nunito"/>
              </a:rPr>
              <a:t>If you are wondering why AI matters, then you only have to look at the wide range of use cases it has. A few examples of AI use cases are as follows :</a:t>
            </a:r>
            <a:endParaRPr sz="1305">
              <a:latin typeface="Nunito"/>
              <a:ea typeface="Nunito"/>
              <a:cs typeface="Nunito"/>
              <a:sym typeface="Nunito"/>
            </a:endParaRPr>
          </a:p>
          <a:p>
            <a:pPr indent="-311467" lvl="0" marL="457200" rtl="0" algn="l">
              <a:lnSpc>
                <a:spcPct val="85000"/>
              </a:lnSpc>
              <a:spcBef>
                <a:spcPts val="1200"/>
              </a:spcBef>
              <a:spcAft>
                <a:spcPts val="0"/>
              </a:spcAft>
              <a:buClr>
                <a:schemeClr val="lt1"/>
              </a:buClr>
              <a:buSzPts val="1305"/>
              <a:buFont typeface="Nunito"/>
              <a:buChar char="●"/>
            </a:pPr>
            <a:r>
              <a:rPr lang="en" sz="1305">
                <a:latin typeface="Nunito"/>
                <a:ea typeface="Nunito"/>
                <a:cs typeface="Nunito"/>
                <a:sym typeface="Nunito"/>
              </a:rPr>
              <a:t>Static image recognition, classification, and tagging                       </a:t>
            </a:r>
            <a:endParaRPr sz="1305">
              <a:latin typeface="Nunito"/>
              <a:ea typeface="Nunito"/>
              <a:cs typeface="Nunito"/>
              <a:sym typeface="Nunito"/>
            </a:endParaRPr>
          </a:p>
          <a:p>
            <a:pPr indent="-311467" lvl="0" marL="457200" rtl="0" algn="l">
              <a:lnSpc>
                <a:spcPct val="85000"/>
              </a:lnSpc>
              <a:spcBef>
                <a:spcPts val="0"/>
              </a:spcBef>
              <a:spcAft>
                <a:spcPts val="0"/>
              </a:spcAft>
              <a:buClr>
                <a:schemeClr val="lt1"/>
              </a:buClr>
              <a:buSzPts val="1305"/>
              <a:buFont typeface="Nunito"/>
              <a:buChar char="●"/>
            </a:pPr>
            <a:r>
              <a:rPr lang="en" sz="1305">
                <a:latin typeface="Nunito"/>
                <a:ea typeface="Nunito"/>
                <a:cs typeface="Nunito"/>
                <a:sym typeface="Nunito"/>
              </a:rPr>
              <a:t> Algorithmic trading (basically through Trading Bots)                   </a:t>
            </a:r>
            <a:endParaRPr sz="1305">
              <a:latin typeface="Nunito"/>
              <a:ea typeface="Nunito"/>
              <a:cs typeface="Nunito"/>
              <a:sym typeface="Nunito"/>
            </a:endParaRPr>
          </a:p>
          <a:p>
            <a:pPr indent="-311467" lvl="0" marL="457200" rtl="0" algn="l">
              <a:lnSpc>
                <a:spcPct val="85000"/>
              </a:lnSpc>
              <a:spcBef>
                <a:spcPts val="0"/>
              </a:spcBef>
              <a:spcAft>
                <a:spcPts val="0"/>
              </a:spcAft>
              <a:buClr>
                <a:schemeClr val="lt1"/>
              </a:buClr>
              <a:buSzPts val="1305"/>
              <a:buFont typeface="Nunito"/>
              <a:buChar char="●"/>
            </a:pPr>
            <a:r>
              <a:rPr lang="en" sz="1305">
                <a:latin typeface="Nunito"/>
                <a:ea typeface="Nunito"/>
                <a:cs typeface="Nunito"/>
                <a:sym typeface="Nunito"/>
              </a:rPr>
              <a:t> Predictive maintenance of equipment in heavy industries</a:t>
            </a:r>
            <a:endParaRPr sz="1305">
              <a:latin typeface="Nunito"/>
              <a:ea typeface="Nunito"/>
              <a:cs typeface="Nunito"/>
              <a:sym typeface="Nunito"/>
            </a:endParaRPr>
          </a:p>
          <a:p>
            <a:pPr indent="-311467" lvl="0" marL="457200" rtl="0" algn="l">
              <a:lnSpc>
                <a:spcPct val="85000"/>
              </a:lnSpc>
              <a:spcBef>
                <a:spcPts val="0"/>
              </a:spcBef>
              <a:spcAft>
                <a:spcPts val="0"/>
              </a:spcAft>
              <a:buClr>
                <a:schemeClr val="lt1"/>
              </a:buClr>
              <a:buSzPts val="1305"/>
              <a:buFont typeface="Nunito"/>
              <a:buChar char="●"/>
            </a:pPr>
            <a:r>
              <a:rPr lang="en" sz="1305">
                <a:latin typeface="Nunito"/>
                <a:ea typeface="Nunito"/>
                <a:cs typeface="Nunito"/>
                <a:sym typeface="Nunito"/>
              </a:rPr>
              <a:t>Processing patient data in an efficient and scalable manner           </a:t>
            </a:r>
            <a:endParaRPr sz="1305">
              <a:latin typeface="Nunito"/>
              <a:ea typeface="Nunito"/>
              <a:cs typeface="Nunito"/>
              <a:sym typeface="Nunito"/>
            </a:endParaRPr>
          </a:p>
          <a:p>
            <a:pPr indent="0" lvl="0" marL="0" rtl="0" algn="l">
              <a:lnSpc>
                <a:spcPct val="85000"/>
              </a:lnSpc>
              <a:spcBef>
                <a:spcPts val="1200"/>
              </a:spcBef>
              <a:spcAft>
                <a:spcPts val="1200"/>
              </a:spcAft>
              <a:buSzPts val="935"/>
              <a:buNone/>
            </a:pPr>
            <a:r>
              <a:rPr lang="en">
                <a:solidFill>
                  <a:srgbClr val="FFFFFF"/>
                </a:solidFill>
                <a:latin typeface="Nunito"/>
                <a:ea typeface="Nunito"/>
                <a:cs typeface="Nunito"/>
                <a:sym typeface="Nunito"/>
              </a:rPr>
              <a:t>Artificial Intelligence “trains” computer systems using algorithms so that an AI-powered system can progressively improve its performance. One such application of this outstanding branch is the Facial Recognition that has been used in various fields such as security purposes and fun applications these are efficient and this is the task that we are designing in our current project.</a:t>
            </a:r>
            <a:endParaRPr sz="1405">
              <a:solidFill>
                <a:srgbClr val="FFFFFF"/>
              </a:solidFill>
              <a:latin typeface="Nunito"/>
              <a:ea typeface="Nunito"/>
              <a:cs typeface="Nunito"/>
              <a:sym typeface="Nuni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2"/>
          <p:cNvSpPr txBox="1"/>
          <p:nvPr>
            <p:ph idx="1" type="body"/>
          </p:nvPr>
        </p:nvSpPr>
        <p:spPr>
          <a:xfrm>
            <a:off x="1052550" y="634650"/>
            <a:ext cx="7038900" cy="38742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train_generator = train_datagen.flow_from_directory(</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train_dir,</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target_size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48</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48</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batch_size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64</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color_mode</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"grayscale"</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class_mode</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'categorical'</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validation_generator = val_datagen.flow_from_directory(</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val_dir,</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target_size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48</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48</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batch_size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64</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color_mode</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"grayscale"</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class_mode</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'categorical'</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3"/>
          <p:cNvSpPr txBox="1"/>
          <p:nvPr>
            <p:ph idx="1" type="body"/>
          </p:nvPr>
        </p:nvSpPr>
        <p:spPr>
          <a:xfrm>
            <a:off x="1052550" y="634650"/>
            <a:ext cx="7038900" cy="4509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#Preparing model for training</a:t>
            </a:r>
            <a:endParaRPr/>
          </a:p>
          <a:p>
            <a:pPr indent="0" lvl="0" marL="0" rtl="0" algn="l">
              <a:lnSpc>
                <a:spcPct val="135714"/>
              </a:lnSpc>
              <a:spcBef>
                <a:spcPts val="1200"/>
              </a:spcBef>
              <a:spcAft>
                <a:spcPts val="0"/>
              </a:spcAft>
              <a:buNone/>
            </a:pPr>
            <a:r>
              <a:rPr lang="en" sz="1050">
                <a:solidFill>
                  <a:srgbClr val="D4D4D4"/>
                </a:solidFill>
                <a:highlight>
                  <a:srgbClr val="1E1E1E"/>
                </a:highlight>
                <a:latin typeface="Courier New"/>
                <a:ea typeface="Courier New"/>
                <a:cs typeface="Courier New"/>
                <a:sym typeface="Courier New"/>
              </a:rPr>
              <a:t>emotion_model = Sequential()</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emotion_model.add(Conv2D(</a:t>
            </a:r>
            <a:r>
              <a:rPr lang="en" sz="1050">
                <a:solidFill>
                  <a:srgbClr val="B5CEA8"/>
                </a:solidFill>
                <a:highlight>
                  <a:srgbClr val="1E1E1E"/>
                </a:highlight>
                <a:latin typeface="Courier New"/>
                <a:ea typeface="Courier New"/>
                <a:cs typeface="Courier New"/>
                <a:sym typeface="Courier New"/>
              </a:rPr>
              <a:t>32</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kernel_size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activation</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'relu'</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input_shape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48</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48</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emotion_model.add(Conv2D(</a:t>
            </a:r>
            <a:r>
              <a:rPr lang="en" sz="1050">
                <a:solidFill>
                  <a:srgbClr val="B5CEA8"/>
                </a:solidFill>
                <a:highlight>
                  <a:srgbClr val="1E1E1E"/>
                </a:highlight>
                <a:latin typeface="Courier New"/>
                <a:ea typeface="Courier New"/>
                <a:cs typeface="Courier New"/>
                <a:sym typeface="Courier New"/>
              </a:rPr>
              <a:t>64</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kernel_size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activation</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'relu'</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emotion_model.add(MaxPooling2D(</a:t>
            </a:r>
            <a:r>
              <a:rPr lang="en" sz="1050">
                <a:solidFill>
                  <a:srgbClr val="9CDCFE"/>
                </a:solidFill>
                <a:highlight>
                  <a:srgbClr val="1E1E1E"/>
                </a:highlight>
                <a:latin typeface="Courier New"/>
                <a:ea typeface="Courier New"/>
                <a:cs typeface="Courier New"/>
                <a:sym typeface="Courier New"/>
              </a:rPr>
              <a:t>pool_size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emotion_model.add(Dropout(</a:t>
            </a:r>
            <a:r>
              <a:rPr lang="en" sz="1050">
                <a:solidFill>
                  <a:srgbClr val="B5CEA8"/>
                </a:solidFill>
                <a:highlight>
                  <a:srgbClr val="1E1E1E"/>
                </a:highlight>
                <a:latin typeface="Courier New"/>
                <a:ea typeface="Courier New"/>
                <a:cs typeface="Courier New"/>
                <a:sym typeface="Courier New"/>
              </a:rPr>
              <a:t>0.25</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emotion_model.add(Conv2D(</a:t>
            </a:r>
            <a:r>
              <a:rPr lang="en" sz="1050">
                <a:solidFill>
                  <a:srgbClr val="B5CEA8"/>
                </a:solidFill>
                <a:highlight>
                  <a:srgbClr val="1E1E1E"/>
                </a:highlight>
                <a:latin typeface="Courier New"/>
                <a:ea typeface="Courier New"/>
                <a:cs typeface="Courier New"/>
                <a:sym typeface="Courier New"/>
              </a:rPr>
              <a:t>128</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kernel_size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activation</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'relu'</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emotion_model.add(MaxPooling2D(</a:t>
            </a:r>
            <a:r>
              <a:rPr lang="en" sz="1050">
                <a:solidFill>
                  <a:srgbClr val="9CDCFE"/>
                </a:solidFill>
                <a:highlight>
                  <a:srgbClr val="1E1E1E"/>
                </a:highlight>
                <a:latin typeface="Courier New"/>
                <a:ea typeface="Courier New"/>
                <a:cs typeface="Courier New"/>
                <a:sym typeface="Courier New"/>
              </a:rPr>
              <a:t>pool_size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emotion_model.add(Conv2D(</a:t>
            </a:r>
            <a:r>
              <a:rPr lang="en" sz="1050">
                <a:solidFill>
                  <a:srgbClr val="B5CEA8"/>
                </a:solidFill>
                <a:highlight>
                  <a:srgbClr val="1E1E1E"/>
                </a:highlight>
                <a:latin typeface="Courier New"/>
                <a:ea typeface="Courier New"/>
                <a:cs typeface="Courier New"/>
                <a:sym typeface="Courier New"/>
              </a:rPr>
              <a:t>128</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kernel_size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activation</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'relu'</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emotion_model.add(MaxPooling2D(</a:t>
            </a:r>
            <a:r>
              <a:rPr lang="en" sz="1050">
                <a:solidFill>
                  <a:srgbClr val="9CDCFE"/>
                </a:solidFill>
                <a:highlight>
                  <a:srgbClr val="1E1E1E"/>
                </a:highlight>
                <a:latin typeface="Courier New"/>
                <a:ea typeface="Courier New"/>
                <a:cs typeface="Courier New"/>
                <a:sym typeface="Courier New"/>
              </a:rPr>
              <a:t>pool_size</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emotion_model.add(Dropout(</a:t>
            </a:r>
            <a:r>
              <a:rPr lang="en" sz="1050">
                <a:solidFill>
                  <a:srgbClr val="B5CEA8"/>
                </a:solidFill>
                <a:highlight>
                  <a:srgbClr val="1E1E1E"/>
                </a:highlight>
                <a:latin typeface="Courier New"/>
                <a:ea typeface="Courier New"/>
                <a:cs typeface="Courier New"/>
                <a:sym typeface="Courier New"/>
              </a:rPr>
              <a:t>0.25</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emotion_model.add(Flatten())</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emotion_model.add(Dense(</a:t>
            </a:r>
            <a:r>
              <a:rPr lang="en" sz="1050">
                <a:solidFill>
                  <a:srgbClr val="B5CEA8"/>
                </a:solidFill>
                <a:highlight>
                  <a:srgbClr val="1E1E1E"/>
                </a:highlight>
                <a:latin typeface="Courier New"/>
                <a:ea typeface="Courier New"/>
                <a:cs typeface="Courier New"/>
                <a:sym typeface="Courier New"/>
              </a:rPr>
              <a:t>1024</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activation</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'relu'</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emotion_model.add(Dropout(</a:t>
            </a:r>
            <a:r>
              <a:rPr lang="en" sz="1050">
                <a:solidFill>
                  <a:srgbClr val="B5CEA8"/>
                </a:solidFill>
                <a:highlight>
                  <a:srgbClr val="1E1E1E"/>
                </a:highlight>
                <a:latin typeface="Courier New"/>
                <a:ea typeface="Courier New"/>
                <a:cs typeface="Courier New"/>
                <a:sym typeface="Courier New"/>
              </a:rPr>
              <a:t>0.5</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emotion_model.add(Dense(</a:t>
            </a:r>
            <a:r>
              <a:rPr lang="en" sz="1050">
                <a:solidFill>
                  <a:srgbClr val="B5CEA8"/>
                </a:solidFill>
                <a:highlight>
                  <a:srgbClr val="1E1E1E"/>
                </a:highlight>
                <a:latin typeface="Courier New"/>
                <a:ea typeface="Courier New"/>
                <a:cs typeface="Courier New"/>
                <a:sym typeface="Courier New"/>
              </a:rPr>
              <a:t>7</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activation</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'softmax'</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6A9955"/>
                </a:solidFill>
                <a:highlight>
                  <a:srgbClr val="1E1E1E"/>
                </a:highlight>
                <a:latin typeface="Courier New"/>
                <a:ea typeface="Courier New"/>
                <a:cs typeface="Courier New"/>
                <a:sym typeface="Courier New"/>
              </a:rPr>
              <a:t># emotion_model.load_weights('emotion_model.h5')</a:t>
            </a:r>
            <a:endParaRPr sz="105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4"/>
          <p:cNvSpPr txBox="1"/>
          <p:nvPr>
            <p:ph idx="1" type="body"/>
          </p:nvPr>
        </p:nvSpPr>
        <p:spPr>
          <a:xfrm>
            <a:off x="1052550" y="634650"/>
            <a:ext cx="7038900" cy="450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#Training the model</a:t>
            </a:r>
            <a:endParaRPr/>
          </a:p>
          <a:p>
            <a:pPr indent="0" lvl="0" marL="0" rtl="0" algn="l">
              <a:lnSpc>
                <a:spcPct val="135714"/>
              </a:lnSpc>
              <a:spcBef>
                <a:spcPts val="1200"/>
              </a:spcBef>
              <a:spcAft>
                <a:spcPts val="0"/>
              </a:spcAft>
              <a:buNone/>
            </a:pPr>
            <a:r>
              <a:rPr lang="en" sz="1050">
                <a:solidFill>
                  <a:srgbClr val="D4D4D4"/>
                </a:solidFill>
                <a:highlight>
                  <a:srgbClr val="1E1E1E"/>
                </a:highlight>
                <a:latin typeface="Courier New"/>
                <a:ea typeface="Courier New"/>
                <a:cs typeface="Courier New"/>
                <a:sym typeface="Courier New"/>
              </a:rPr>
              <a:t>cv2.ocl.setUseOpenCL(</a:t>
            </a:r>
            <a:r>
              <a:rPr lang="en" sz="1050">
                <a:solidFill>
                  <a:srgbClr val="569CD6"/>
                </a:solidFill>
                <a:highlight>
                  <a:srgbClr val="1E1E1E"/>
                </a:highlight>
                <a:latin typeface="Courier New"/>
                <a:ea typeface="Courier New"/>
                <a:cs typeface="Courier New"/>
                <a:sym typeface="Courier New"/>
              </a:rPr>
              <a:t>False</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emotion_dict = {</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"Angry"</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"Disgusted"</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"Fearful"</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"Happy"</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4</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"Neutral"</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5</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"Sad"</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6</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"Surprised"</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emotion_model.compile(</a:t>
            </a:r>
            <a:r>
              <a:rPr lang="en" sz="1050">
                <a:solidFill>
                  <a:srgbClr val="9CDCFE"/>
                </a:solidFill>
                <a:highlight>
                  <a:srgbClr val="1E1E1E"/>
                </a:highlight>
                <a:latin typeface="Courier New"/>
                <a:ea typeface="Courier New"/>
                <a:cs typeface="Courier New"/>
                <a:sym typeface="Courier New"/>
              </a:rPr>
              <a:t>loss</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'categorical_crossentropy'</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optimizer</a:t>
            </a:r>
            <a:r>
              <a:rPr lang="en" sz="1050">
                <a:solidFill>
                  <a:srgbClr val="D4D4D4"/>
                </a:solidFill>
                <a:highlight>
                  <a:srgbClr val="1E1E1E"/>
                </a:highlight>
                <a:latin typeface="Courier New"/>
                <a:ea typeface="Courier New"/>
                <a:cs typeface="Courier New"/>
                <a:sym typeface="Courier New"/>
              </a:rPr>
              <a:t>=Adam(</a:t>
            </a:r>
            <a:r>
              <a:rPr lang="en" sz="1050">
                <a:solidFill>
                  <a:srgbClr val="9CDCFE"/>
                </a:solidFill>
                <a:highlight>
                  <a:srgbClr val="1E1E1E"/>
                </a:highlight>
                <a:latin typeface="Courier New"/>
                <a:ea typeface="Courier New"/>
                <a:cs typeface="Courier New"/>
                <a:sym typeface="Courier New"/>
              </a:rPr>
              <a:t>lr</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0.0001</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decay</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1e-6</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metrics</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'accuracy'</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emotion_model_info = emotion_model.fit_generator(</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train_generator,</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steps_per_epoch</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28709</a:t>
            </a:r>
            <a:r>
              <a:rPr lang="en" sz="1050">
                <a:solidFill>
                  <a:srgbClr val="D4D4D4"/>
                </a:solidFill>
                <a:highlight>
                  <a:srgbClr val="1E1E1E"/>
                </a:highlight>
                <a:latin typeface="Courier New"/>
                <a:ea typeface="Courier New"/>
                <a:cs typeface="Courier New"/>
                <a:sym typeface="Courier New"/>
              </a:rPr>
              <a:t> // </a:t>
            </a:r>
            <a:r>
              <a:rPr lang="en" sz="1050">
                <a:solidFill>
                  <a:srgbClr val="B5CEA8"/>
                </a:solidFill>
                <a:highlight>
                  <a:srgbClr val="1E1E1E"/>
                </a:highlight>
                <a:latin typeface="Courier New"/>
                <a:ea typeface="Courier New"/>
                <a:cs typeface="Courier New"/>
                <a:sym typeface="Courier New"/>
              </a:rPr>
              <a:t>64</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epochs</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validation_data</a:t>
            </a:r>
            <a:r>
              <a:rPr lang="en" sz="1050">
                <a:solidFill>
                  <a:srgbClr val="D4D4D4"/>
                </a:solidFill>
                <a:highlight>
                  <a:srgbClr val="1E1E1E"/>
                </a:highlight>
                <a:latin typeface="Courier New"/>
                <a:ea typeface="Courier New"/>
                <a:cs typeface="Courier New"/>
                <a:sym typeface="Courier New"/>
              </a:rPr>
              <a:t>=validation_generator,</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validation_steps</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7178</a:t>
            </a:r>
            <a:r>
              <a:rPr lang="en" sz="1050">
                <a:solidFill>
                  <a:srgbClr val="D4D4D4"/>
                </a:solidFill>
                <a:highlight>
                  <a:srgbClr val="1E1E1E"/>
                </a:highlight>
                <a:latin typeface="Courier New"/>
                <a:ea typeface="Courier New"/>
                <a:cs typeface="Courier New"/>
                <a:sym typeface="Courier New"/>
              </a:rPr>
              <a:t> // </a:t>
            </a:r>
            <a:r>
              <a:rPr lang="en" sz="1050">
                <a:solidFill>
                  <a:srgbClr val="B5CEA8"/>
                </a:solidFill>
                <a:highlight>
                  <a:srgbClr val="1E1E1E"/>
                </a:highlight>
                <a:latin typeface="Courier New"/>
                <a:ea typeface="Courier New"/>
                <a:cs typeface="Courier New"/>
                <a:sym typeface="Courier New"/>
              </a:rPr>
              <a:t>64</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emotion_model.save_weights(</a:t>
            </a:r>
            <a:r>
              <a:rPr lang="en" sz="1050">
                <a:solidFill>
                  <a:srgbClr val="CE9178"/>
                </a:solidFill>
                <a:highlight>
                  <a:srgbClr val="1E1E1E"/>
                </a:highlight>
                <a:latin typeface="Courier New"/>
                <a:ea typeface="Courier New"/>
                <a:cs typeface="Courier New"/>
                <a:sym typeface="Courier New"/>
              </a:rPr>
              <a:t>'emotion_model.h5'</a:t>
            </a:r>
            <a:r>
              <a:rPr lang="en" sz="1050">
                <a:solidFill>
                  <a:srgbClr val="D4D4D4"/>
                </a:solidFill>
                <a:highlight>
                  <a:srgbClr val="1E1E1E"/>
                </a:highlight>
                <a:latin typeface="Courier New"/>
                <a:ea typeface="Courier New"/>
                <a:cs typeface="Courier New"/>
                <a:sym typeface="Courier New"/>
              </a:rPr>
              <a:t>)</a:t>
            </a:r>
            <a:endParaRPr sz="1200">
              <a:solidFill>
                <a:srgbClr val="D4D4D4"/>
              </a:solidFill>
              <a:highlight>
                <a:srgbClr val="1E1E1E"/>
              </a:highlight>
              <a:latin typeface="Courier New"/>
              <a:ea typeface="Courier New"/>
              <a:cs typeface="Courier New"/>
              <a:sym typeface="Courier Ne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5"/>
          <p:cNvSpPr txBox="1"/>
          <p:nvPr>
            <p:ph idx="1" type="body"/>
          </p:nvPr>
        </p:nvSpPr>
        <p:spPr>
          <a:xfrm>
            <a:off x="1052550" y="634650"/>
            <a:ext cx="7038900" cy="4509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#Setting up the webcam and creating bounding box</a:t>
            </a:r>
            <a:endParaRPr/>
          </a:p>
          <a:p>
            <a:pPr indent="0" lvl="0" marL="0" rtl="0" algn="l">
              <a:lnSpc>
                <a:spcPct val="135714"/>
              </a:lnSpc>
              <a:spcBef>
                <a:spcPts val="1200"/>
              </a:spcBef>
              <a:spcAft>
                <a:spcPts val="0"/>
              </a:spcAft>
              <a:buNone/>
            </a:pPr>
            <a:r>
              <a:rPr lang="en" sz="1050">
                <a:solidFill>
                  <a:srgbClr val="D4D4D4"/>
                </a:solidFill>
                <a:highlight>
                  <a:srgbClr val="1E1E1E"/>
                </a:highlight>
                <a:latin typeface="Courier New"/>
                <a:ea typeface="Courier New"/>
                <a:cs typeface="Courier New"/>
                <a:sym typeface="Courier New"/>
              </a:rPr>
              <a:t>cap = cv2.VideoCapture(</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while</a:t>
            </a:r>
            <a:r>
              <a:rPr lang="en" sz="1050">
                <a:solidFill>
                  <a:srgbClr val="D4D4D4"/>
                </a:solidFill>
                <a:highlight>
                  <a:srgbClr val="1E1E1E"/>
                </a:highlight>
                <a:latin typeface="Courier New"/>
                <a:ea typeface="Courier New"/>
                <a:cs typeface="Courier New"/>
                <a:sym typeface="Courier New"/>
              </a:rPr>
              <a:t> </a:t>
            </a:r>
            <a:r>
              <a:rPr lang="en" sz="1050">
                <a:solidFill>
                  <a:srgbClr val="569CD6"/>
                </a:solidFill>
                <a:highlight>
                  <a:srgbClr val="1E1E1E"/>
                </a:highlight>
                <a:latin typeface="Courier New"/>
                <a:ea typeface="Courier New"/>
                <a:cs typeface="Courier New"/>
                <a:sym typeface="Courier New"/>
              </a:rPr>
              <a:t>True</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6A9955"/>
                </a:solidFill>
                <a:highlight>
                  <a:srgbClr val="1E1E1E"/>
                </a:highlight>
                <a:latin typeface="Courier New"/>
                <a:ea typeface="Courier New"/>
                <a:cs typeface="Courier New"/>
                <a:sym typeface="Courier New"/>
              </a:rPr>
              <a:t># Find haar cascade to draw bounding box around face</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ret, frame = cap.read()</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586C0"/>
                </a:solidFill>
                <a:highlight>
                  <a:srgbClr val="1E1E1E"/>
                </a:highlight>
                <a:latin typeface="Courier New"/>
                <a:ea typeface="Courier New"/>
                <a:cs typeface="Courier New"/>
                <a:sym typeface="Courier New"/>
              </a:rPr>
              <a:t>if</a:t>
            </a:r>
            <a:r>
              <a:rPr lang="en" sz="1050">
                <a:solidFill>
                  <a:srgbClr val="D4D4D4"/>
                </a:solidFill>
                <a:highlight>
                  <a:srgbClr val="1E1E1E"/>
                </a:highlight>
                <a:latin typeface="Courier New"/>
                <a:ea typeface="Courier New"/>
                <a:cs typeface="Courier New"/>
                <a:sym typeface="Courier New"/>
              </a:rPr>
              <a:t> </a:t>
            </a:r>
            <a:r>
              <a:rPr lang="en" sz="1050">
                <a:solidFill>
                  <a:srgbClr val="569CD6"/>
                </a:solidFill>
                <a:highlight>
                  <a:srgbClr val="1E1E1E"/>
                </a:highlight>
                <a:latin typeface="Courier New"/>
                <a:ea typeface="Courier New"/>
                <a:cs typeface="Courier New"/>
                <a:sym typeface="Courier New"/>
              </a:rPr>
              <a:t>not</a:t>
            </a:r>
            <a:r>
              <a:rPr lang="en" sz="1050">
                <a:solidFill>
                  <a:srgbClr val="D4D4D4"/>
                </a:solidFill>
                <a:highlight>
                  <a:srgbClr val="1E1E1E"/>
                </a:highlight>
                <a:latin typeface="Courier New"/>
                <a:ea typeface="Courier New"/>
                <a:cs typeface="Courier New"/>
                <a:sym typeface="Courier New"/>
              </a:rPr>
              <a:t> ret: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586C0"/>
                </a:solidFill>
                <a:highlight>
                  <a:srgbClr val="1E1E1E"/>
                </a:highlight>
                <a:latin typeface="Courier New"/>
                <a:ea typeface="Courier New"/>
                <a:cs typeface="Courier New"/>
                <a:sym typeface="Courier New"/>
              </a:rPr>
              <a:t>break</a:t>
            </a:r>
            <a:endParaRPr sz="1050">
              <a:solidFill>
                <a:srgbClr val="C586C0"/>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bounding_box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cv2.CascadeClassifier(</a:t>
            </a:r>
            <a:r>
              <a:rPr lang="en" sz="1050">
                <a:solidFill>
                  <a:srgbClr val="CE9178"/>
                </a:solidFill>
                <a:highlight>
                  <a:srgbClr val="1E1E1E"/>
                </a:highlight>
                <a:latin typeface="Courier New"/>
                <a:ea typeface="Courier New"/>
                <a:cs typeface="Courier New"/>
                <a:sym typeface="Courier New"/>
              </a:rPr>
              <a:t>'C:/Users/aksha/Desktop/haarcascade_frontalface_</a:t>
            </a:r>
            <a:endParaRPr sz="1050">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E9178"/>
                </a:solidFill>
                <a:highlight>
                  <a:srgbClr val="1E1E1E"/>
                </a:highlight>
                <a:latin typeface="Courier New"/>
                <a:ea typeface="Courier New"/>
                <a:cs typeface="Courier New"/>
                <a:sym typeface="Courier New"/>
              </a:rPr>
              <a:t>    default.xml'</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gray_frame = cv2.cvtColor(frame, cv2.COLOR_BGR2gray)</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num_faces = bounding_box.detectMultiScale(gray_frame,</a:t>
            </a:r>
            <a:r>
              <a:rPr lang="en" sz="1050">
                <a:solidFill>
                  <a:srgbClr val="9CDCFE"/>
                </a:solidFill>
                <a:highlight>
                  <a:srgbClr val="1E1E1E"/>
                </a:highlight>
                <a:latin typeface="Courier New"/>
                <a:ea typeface="Courier New"/>
                <a:cs typeface="Courier New"/>
                <a:sym typeface="Courier New"/>
              </a:rPr>
              <a:t>scaleFactor</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1.3</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minNeighbors</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5</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586C0"/>
                </a:solidFill>
                <a:highlight>
                  <a:srgbClr val="1E1E1E"/>
                </a:highlight>
                <a:latin typeface="Courier New"/>
                <a:ea typeface="Courier New"/>
                <a:cs typeface="Courier New"/>
                <a:sym typeface="Courier New"/>
              </a:rPr>
              <a:t>for</a:t>
            </a:r>
            <a:r>
              <a:rPr lang="en" sz="1050">
                <a:solidFill>
                  <a:srgbClr val="D4D4D4"/>
                </a:solidFill>
                <a:highlight>
                  <a:srgbClr val="1E1E1E"/>
                </a:highlight>
                <a:latin typeface="Courier New"/>
                <a:ea typeface="Courier New"/>
                <a:cs typeface="Courier New"/>
                <a:sym typeface="Courier New"/>
              </a:rPr>
              <a:t> (x, y, w, h) </a:t>
            </a:r>
            <a:r>
              <a:rPr lang="en" sz="1050">
                <a:solidFill>
                  <a:srgbClr val="C586C0"/>
                </a:solidFill>
                <a:highlight>
                  <a:srgbClr val="1E1E1E"/>
                </a:highlight>
                <a:latin typeface="Courier New"/>
                <a:ea typeface="Courier New"/>
                <a:cs typeface="Courier New"/>
                <a:sym typeface="Courier New"/>
              </a:rPr>
              <a:t>in</a:t>
            </a:r>
            <a:r>
              <a:rPr lang="en" sz="1050">
                <a:solidFill>
                  <a:srgbClr val="D4D4D4"/>
                </a:solidFill>
                <a:highlight>
                  <a:srgbClr val="1E1E1E"/>
                </a:highlight>
                <a:latin typeface="Courier New"/>
                <a:ea typeface="Courier New"/>
                <a:cs typeface="Courier New"/>
                <a:sym typeface="Courier New"/>
              </a:rPr>
              <a:t> num_faces:</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cv2.rectangle(frame, (x, y-</a:t>
            </a:r>
            <a:r>
              <a:rPr lang="en" sz="1050">
                <a:solidFill>
                  <a:srgbClr val="B5CEA8"/>
                </a:solidFill>
                <a:highlight>
                  <a:srgbClr val="1E1E1E"/>
                </a:highlight>
                <a:latin typeface="Courier New"/>
                <a:ea typeface="Courier New"/>
                <a:cs typeface="Courier New"/>
                <a:sym typeface="Courier New"/>
              </a:rPr>
              <a:t>50</a:t>
            </a:r>
            <a:r>
              <a:rPr lang="en" sz="1050">
                <a:solidFill>
                  <a:srgbClr val="D4D4D4"/>
                </a:solidFill>
                <a:highlight>
                  <a:srgbClr val="1E1E1E"/>
                </a:highlight>
                <a:latin typeface="Courier New"/>
                <a:ea typeface="Courier New"/>
                <a:cs typeface="Courier New"/>
                <a:sym typeface="Courier New"/>
              </a:rPr>
              <a:t>), (x+w, y+h+</a:t>
            </a:r>
            <a:r>
              <a:rPr lang="en" sz="1050">
                <a:solidFill>
                  <a:srgbClr val="B5CEA8"/>
                </a:solidFill>
                <a:highlight>
                  <a:srgbClr val="1E1E1E"/>
                </a:highlight>
                <a:latin typeface="Courier New"/>
                <a:ea typeface="Courier New"/>
                <a:cs typeface="Courier New"/>
                <a:sym typeface="Courier New"/>
              </a:rPr>
              <a:t>10</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255</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roi_gray_frame = gray_frame[y:y + h, x:x + w]</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cropped_img = np.expand_dims(np.expand_dims(cv2.resize(roi_gray_frame, (</a:t>
            </a:r>
            <a:r>
              <a:rPr lang="en" sz="1050">
                <a:solidFill>
                  <a:srgbClr val="B5CEA8"/>
                </a:solidFill>
                <a:highlight>
                  <a:srgbClr val="1E1E1E"/>
                </a:highlight>
                <a:latin typeface="Courier New"/>
                <a:ea typeface="Courier New"/>
                <a:cs typeface="Courier New"/>
                <a:sym typeface="Courier New"/>
              </a:rPr>
              <a:t>48</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45720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48</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6"/>
          <p:cNvSpPr txBox="1"/>
          <p:nvPr>
            <p:ph idx="1" type="body"/>
          </p:nvPr>
        </p:nvSpPr>
        <p:spPr>
          <a:xfrm>
            <a:off x="1052550" y="634650"/>
            <a:ext cx="7038900" cy="450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#Setting up the webcam and creating bounding box</a:t>
            </a:r>
            <a:endParaRPr/>
          </a:p>
          <a:p>
            <a:pPr indent="0" lvl="0" marL="457200" rtl="0" algn="l">
              <a:lnSpc>
                <a:spcPct val="135714"/>
              </a:lnSpc>
              <a:spcBef>
                <a:spcPts val="1200"/>
              </a:spcBef>
              <a:spcAft>
                <a:spcPts val="0"/>
              </a:spcAft>
              <a:buNone/>
            </a:pPr>
            <a:r>
              <a:rPr lang="en" sz="1050">
                <a:solidFill>
                  <a:srgbClr val="D4D4D4"/>
                </a:solidFill>
                <a:highlight>
                  <a:srgbClr val="1E1E1E"/>
                </a:highlight>
                <a:latin typeface="Courier New"/>
                <a:ea typeface="Courier New"/>
                <a:cs typeface="Courier New"/>
                <a:sym typeface="Courier New"/>
              </a:rPr>
              <a:t>  emotion_prediction = emotion_model.predict(cropped_img)</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maxindex = </a:t>
            </a:r>
            <a:r>
              <a:rPr lang="en" sz="1050">
                <a:solidFill>
                  <a:srgbClr val="4EC9B0"/>
                </a:solidFill>
                <a:highlight>
                  <a:srgbClr val="1E1E1E"/>
                </a:highlight>
                <a:latin typeface="Courier New"/>
                <a:ea typeface="Courier New"/>
                <a:cs typeface="Courier New"/>
                <a:sym typeface="Courier New"/>
              </a:rPr>
              <a:t>int</a:t>
            </a:r>
            <a:r>
              <a:rPr lang="en" sz="1050">
                <a:solidFill>
                  <a:srgbClr val="D4D4D4"/>
                </a:solidFill>
                <a:highlight>
                  <a:srgbClr val="1E1E1E"/>
                </a:highlight>
                <a:latin typeface="Courier New"/>
                <a:ea typeface="Courier New"/>
                <a:cs typeface="Courier New"/>
                <a:sym typeface="Courier New"/>
              </a:rPr>
              <a:t>(np.argmax(emotion_prediction))</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cv2.putText(frame, emotion_dict[maxindex], (x+</a:t>
            </a:r>
            <a:r>
              <a:rPr lang="en" sz="1050">
                <a:solidFill>
                  <a:srgbClr val="B5CEA8"/>
                </a:solidFill>
                <a:highlight>
                  <a:srgbClr val="1E1E1E"/>
                </a:highlight>
                <a:latin typeface="Courier New"/>
                <a:ea typeface="Courier New"/>
                <a:cs typeface="Courier New"/>
                <a:sym typeface="Courier New"/>
              </a:rPr>
              <a:t>20</a:t>
            </a:r>
            <a:r>
              <a:rPr lang="en" sz="1050">
                <a:solidFill>
                  <a:srgbClr val="D4D4D4"/>
                </a:solidFill>
                <a:highlight>
                  <a:srgbClr val="1E1E1E"/>
                </a:highlight>
                <a:latin typeface="Courier New"/>
                <a:ea typeface="Courier New"/>
                <a:cs typeface="Courier New"/>
                <a:sym typeface="Courier New"/>
              </a:rPr>
              <a:t>, y-</a:t>
            </a:r>
            <a:r>
              <a:rPr lang="en" sz="1050">
                <a:solidFill>
                  <a:srgbClr val="B5CEA8"/>
                </a:solidFill>
                <a:highlight>
                  <a:srgbClr val="1E1E1E"/>
                </a:highlight>
                <a:latin typeface="Courier New"/>
                <a:ea typeface="Courier New"/>
                <a:cs typeface="Courier New"/>
                <a:sym typeface="Courier New"/>
              </a:rPr>
              <a:t>60</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45720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cv2.FONT_HERSHEY_SIMPLEX, </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255</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255</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255</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 cv2.LINE_AA)</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cv2.imshow(</a:t>
            </a:r>
            <a:r>
              <a:rPr lang="en" sz="1050">
                <a:solidFill>
                  <a:srgbClr val="CE9178"/>
                </a:solidFill>
                <a:highlight>
                  <a:srgbClr val="1E1E1E"/>
                </a:highlight>
                <a:latin typeface="Courier New"/>
                <a:ea typeface="Courier New"/>
                <a:cs typeface="Courier New"/>
                <a:sym typeface="Courier New"/>
              </a:rPr>
              <a:t>'Video'</a:t>
            </a:r>
            <a:r>
              <a:rPr lang="en" sz="1050">
                <a:solidFill>
                  <a:srgbClr val="D4D4D4"/>
                </a:solidFill>
                <a:highlight>
                  <a:srgbClr val="1E1E1E"/>
                </a:highlight>
                <a:latin typeface="Courier New"/>
                <a:ea typeface="Courier New"/>
                <a:cs typeface="Courier New"/>
                <a:sym typeface="Courier New"/>
              </a:rPr>
              <a:t>, cv2.resize(frame,(</a:t>
            </a:r>
            <a:r>
              <a:rPr lang="en" sz="1050">
                <a:solidFill>
                  <a:srgbClr val="B5CEA8"/>
                </a:solidFill>
                <a:highlight>
                  <a:srgbClr val="1E1E1E"/>
                </a:highlight>
                <a:latin typeface="Courier New"/>
                <a:ea typeface="Courier New"/>
                <a:cs typeface="Courier New"/>
                <a:sym typeface="Courier New"/>
              </a:rPr>
              <a:t>1200</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860</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interpolation</a:t>
            </a:r>
            <a:r>
              <a:rPr lang="en" sz="1050">
                <a:solidFill>
                  <a:srgbClr val="D4D4D4"/>
                </a:solidFill>
                <a:highlight>
                  <a:srgbClr val="1E1E1E"/>
                </a:highlight>
                <a:latin typeface="Courier New"/>
                <a:ea typeface="Courier New"/>
                <a:cs typeface="Courier New"/>
                <a:sym typeface="Courier New"/>
              </a:rPr>
              <a:t> = cv2.INTER_CUBIC))</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586C0"/>
                </a:solidFill>
                <a:highlight>
                  <a:srgbClr val="1E1E1E"/>
                </a:highlight>
                <a:latin typeface="Courier New"/>
                <a:ea typeface="Courier New"/>
                <a:cs typeface="Courier New"/>
                <a:sym typeface="Courier New"/>
              </a:rPr>
              <a:t>if</a:t>
            </a:r>
            <a:r>
              <a:rPr lang="en" sz="1050">
                <a:solidFill>
                  <a:srgbClr val="D4D4D4"/>
                </a:solidFill>
                <a:highlight>
                  <a:srgbClr val="1E1E1E"/>
                </a:highlight>
                <a:latin typeface="Courier New"/>
                <a:ea typeface="Courier New"/>
                <a:cs typeface="Courier New"/>
                <a:sym typeface="Courier New"/>
              </a:rPr>
              <a:t> cv2.waitKey(</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 &amp; </a:t>
            </a:r>
            <a:r>
              <a:rPr lang="en" sz="1050">
                <a:solidFill>
                  <a:srgbClr val="569CD6"/>
                </a:solidFill>
                <a:highlight>
                  <a:srgbClr val="1E1E1E"/>
                </a:highlight>
                <a:latin typeface="Courier New"/>
                <a:ea typeface="Courier New"/>
                <a:cs typeface="Courier New"/>
                <a:sym typeface="Courier New"/>
              </a:rPr>
              <a:t>0x</a:t>
            </a:r>
            <a:r>
              <a:rPr lang="en" sz="1050">
                <a:solidFill>
                  <a:srgbClr val="B5CEA8"/>
                </a:solidFill>
                <a:highlight>
                  <a:srgbClr val="1E1E1E"/>
                </a:highlight>
                <a:latin typeface="Courier New"/>
                <a:ea typeface="Courier New"/>
                <a:cs typeface="Courier New"/>
                <a:sym typeface="Courier New"/>
              </a:rPr>
              <a:t>FF</a:t>
            </a:r>
            <a:r>
              <a:rPr lang="en" sz="1050">
                <a:solidFill>
                  <a:srgbClr val="D4D4D4"/>
                </a:solidFill>
                <a:highlight>
                  <a:srgbClr val="1E1E1E"/>
                </a:highlight>
                <a:latin typeface="Courier New"/>
                <a:ea typeface="Courier New"/>
                <a:cs typeface="Courier New"/>
                <a:sym typeface="Courier New"/>
              </a:rPr>
              <a:t> == </a:t>
            </a:r>
            <a:r>
              <a:rPr lang="en" sz="1050">
                <a:solidFill>
                  <a:srgbClr val="DCDCAA"/>
                </a:solidFill>
                <a:highlight>
                  <a:srgbClr val="1E1E1E"/>
                </a:highlight>
                <a:latin typeface="Courier New"/>
                <a:ea typeface="Courier New"/>
                <a:cs typeface="Courier New"/>
                <a:sym typeface="Courier New"/>
              </a:rPr>
              <a:t>ord</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'q'</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586C0"/>
                </a:solidFill>
                <a:highlight>
                  <a:srgbClr val="1E1E1E"/>
                </a:highlight>
                <a:latin typeface="Courier New"/>
                <a:ea typeface="Courier New"/>
                <a:cs typeface="Courier New"/>
                <a:sym typeface="Courier New"/>
              </a:rPr>
              <a:t>break</a:t>
            </a:r>
            <a:endParaRPr sz="1050">
              <a:solidFill>
                <a:srgbClr val="C586C0"/>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cap.release()</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cv2.destroyAllWindows()</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0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7"/>
          <p:cNvSpPr txBox="1"/>
          <p:nvPr>
            <p:ph idx="1" type="body"/>
          </p:nvPr>
        </p:nvSpPr>
        <p:spPr>
          <a:xfrm>
            <a:off x="1052550" y="634650"/>
            <a:ext cx="7038900" cy="4509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#Importing necessary modules/libraries for GUI</a:t>
            </a:r>
            <a:endParaRPr/>
          </a:p>
          <a:p>
            <a:pPr indent="0" lvl="0" marL="0" rtl="0" algn="l">
              <a:lnSpc>
                <a:spcPct val="135714"/>
              </a:lnSpc>
              <a:spcBef>
                <a:spcPts val="1200"/>
              </a:spcBef>
              <a:spcAft>
                <a:spcPts val="0"/>
              </a:spcAft>
              <a:buNone/>
            </a:pP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tkinter </a:t>
            </a:r>
            <a:r>
              <a:rPr lang="en" sz="1050">
                <a:solidFill>
                  <a:srgbClr val="C586C0"/>
                </a:solidFill>
                <a:highlight>
                  <a:srgbClr val="1E1E1E"/>
                </a:highlight>
                <a:latin typeface="Courier New"/>
                <a:ea typeface="Courier New"/>
                <a:cs typeface="Courier New"/>
                <a:sym typeface="Courier New"/>
              </a:rPr>
              <a:t>as</a:t>
            </a:r>
            <a:r>
              <a:rPr lang="en" sz="1050">
                <a:solidFill>
                  <a:srgbClr val="D4D4D4"/>
                </a:solidFill>
                <a:highlight>
                  <a:srgbClr val="1E1E1E"/>
                </a:highlight>
                <a:latin typeface="Courier New"/>
                <a:ea typeface="Courier New"/>
                <a:cs typeface="Courier New"/>
                <a:sym typeface="Courier New"/>
              </a:rPr>
              <a:t> tk</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from</a:t>
            </a:r>
            <a:r>
              <a:rPr lang="en" sz="1050">
                <a:solidFill>
                  <a:srgbClr val="D4D4D4"/>
                </a:solidFill>
                <a:highlight>
                  <a:srgbClr val="1E1E1E"/>
                </a:highlight>
                <a:latin typeface="Courier New"/>
                <a:ea typeface="Courier New"/>
                <a:cs typeface="Courier New"/>
                <a:sym typeface="Courier New"/>
              </a:rPr>
              <a:t> tkinter </a:t>
            </a: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cv2</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from</a:t>
            </a:r>
            <a:r>
              <a:rPr lang="en" sz="1050">
                <a:solidFill>
                  <a:srgbClr val="D4D4D4"/>
                </a:solidFill>
                <a:highlight>
                  <a:srgbClr val="1E1E1E"/>
                </a:highlight>
                <a:latin typeface="Courier New"/>
                <a:ea typeface="Courier New"/>
                <a:cs typeface="Courier New"/>
                <a:sym typeface="Courier New"/>
              </a:rPr>
              <a:t> PIL </a:t>
            </a: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Image, ImageTk</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os</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import</a:t>
            </a:r>
            <a:r>
              <a:rPr lang="en" sz="1050">
                <a:solidFill>
                  <a:srgbClr val="D4D4D4"/>
                </a:solidFill>
                <a:highlight>
                  <a:srgbClr val="1E1E1E"/>
                </a:highlight>
                <a:latin typeface="Courier New"/>
                <a:ea typeface="Courier New"/>
                <a:cs typeface="Courier New"/>
                <a:sym typeface="Courier New"/>
              </a:rPr>
              <a:t> numpy </a:t>
            </a:r>
            <a:r>
              <a:rPr lang="en" sz="1050">
                <a:solidFill>
                  <a:srgbClr val="C586C0"/>
                </a:solidFill>
                <a:highlight>
                  <a:srgbClr val="1E1E1E"/>
                </a:highlight>
                <a:latin typeface="Courier New"/>
                <a:ea typeface="Courier New"/>
                <a:cs typeface="Courier New"/>
                <a:sym typeface="Courier New"/>
              </a:rPr>
              <a:t>as</a:t>
            </a:r>
            <a:r>
              <a:rPr lang="en" sz="1050">
                <a:solidFill>
                  <a:srgbClr val="D4D4D4"/>
                </a:solidFill>
                <a:highlight>
                  <a:srgbClr val="1E1E1E"/>
                </a:highlight>
                <a:latin typeface="Courier New"/>
                <a:ea typeface="Courier New"/>
                <a:cs typeface="Courier New"/>
                <a:sym typeface="Courier New"/>
              </a:rPr>
              <a:t> np</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rPr lang="en"/>
              <a:t>#Setting up global variables</a:t>
            </a:r>
            <a:endParaRPr/>
          </a:p>
          <a:p>
            <a:pPr indent="0" lvl="0" marL="0" rtl="0" algn="l">
              <a:lnSpc>
                <a:spcPct val="135714"/>
              </a:lnSpc>
              <a:spcBef>
                <a:spcPts val="1200"/>
              </a:spcBef>
              <a:spcAft>
                <a:spcPts val="0"/>
              </a:spcAft>
              <a:buNone/>
            </a:pPr>
            <a:r>
              <a:rPr lang="en" sz="1050">
                <a:solidFill>
                  <a:srgbClr val="D4D4D4"/>
                </a:solidFill>
                <a:highlight>
                  <a:srgbClr val="1E1E1E"/>
                </a:highlight>
                <a:latin typeface="Courier New"/>
                <a:ea typeface="Courier New"/>
                <a:cs typeface="Courier New"/>
                <a:sym typeface="Courier New"/>
              </a:rPr>
              <a:t>emotion_dict = {</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   Angry   "</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"Disgusted"</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  Fearful  "</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   Happy   "</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4</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  Neutral  "</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5</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    Sad    "</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6</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"Surprised"</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emoji_dist={</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"C:/Users/aksha/Desktop/Project/emoji-creator-project-code/emojis/emojis/angry.png"</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"C:/Users/aksha/Desktop/Project/emoji-creator-project-code/emojis/emojis/disgusted.png"</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"C:/Users/aksha/Desktop/Project/emoji-creator-project-code/emojis/emojis/fearful.png"</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"C:/Users/aksha/Desktop/Project/emoji-creator-project-code/emojis/emojis/happy.png"</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4</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"C:/Users/aksha/Desktop/Project/emoji-creator-project-code/emojis/emojis/neutral.png"</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5</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"C:/Users/aksha/Desktop/Project/emoji-creator-project-code/emojis/emojis/sad.png"</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6</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"C:/Users/aksha/Desktop/Project/emoji-creator-project-code/emojis/emojis/surpriced.png"</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8"/>
          <p:cNvSpPr txBox="1"/>
          <p:nvPr>
            <p:ph idx="1" type="body"/>
          </p:nvPr>
        </p:nvSpPr>
        <p:spPr>
          <a:xfrm>
            <a:off x="1052550" y="634650"/>
            <a:ext cx="7038900" cy="4509000"/>
          </a:xfrm>
          <a:prstGeom prst="rect">
            <a:avLst/>
          </a:prstGeom>
        </p:spPr>
        <p:txBody>
          <a:bodyPr anchorCtr="0" anchor="t" bIns="91425" lIns="91425" spcFirstLastPara="1" rIns="91425" wrap="square" tIns="91425">
            <a:normAutofit lnSpcReduction="10000"/>
          </a:bodyPr>
          <a:lstStyle/>
          <a:p>
            <a:pPr indent="0" lvl="0" marL="0" rtl="0" algn="l">
              <a:lnSpc>
                <a:spcPct val="135714"/>
              </a:lnSpc>
              <a:spcBef>
                <a:spcPts val="0"/>
              </a:spcBef>
              <a:spcAft>
                <a:spcPts val="0"/>
              </a:spcAft>
              <a:buNone/>
            </a:pPr>
            <a:r>
              <a:rPr lang="en" sz="1050">
                <a:solidFill>
                  <a:srgbClr val="569CD6"/>
                </a:solidFill>
                <a:highlight>
                  <a:srgbClr val="1E1E1E"/>
                </a:highlight>
                <a:latin typeface="Courier New"/>
                <a:ea typeface="Courier New"/>
                <a:cs typeface="Courier New"/>
                <a:sym typeface="Courier New"/>
              </a:rPr>
              <a:t>global</a:t>
            </a:r>
            <a:r>
              <a:rPr lang="en" sz="1050">
                <a:solidFill>
                  <a:srgbClr val="D4D4D4"/>
                </a:solidFill>
                <a:highlight>
                  <a:srgbClr val="1E1E1E"/>
                </a:highlight>
                <a:latin typeface="Courier New"/>
                <a:ea typeface="Courier New"/>
                <a:cs typeface="Courier New"/>
                <a:sym typeface="Courier New"/>
              </a:rPr>
              <a:t> last_frame1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last_frame1 = np.zeros((</a:t>
            </a:r>
            <a:r>
              <a:rPr lang="en" sz="1050">
                <a:solidFill>
                  <a:srgbClr val="B5CEA8"/>
                </a:solidFill>
                <a:highlight>
                  <a:srgbClr val="1E1E1E"/>
                </a:highlight>
                <a:latin typeface="Courier New"/>
                <a:ea typeface="Courier New"/>
                <a:cs typeface="Courier New"/>
                <a:sym typeface="Courier New"/>
              </a:rPr>
              <a:t>480</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640</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dtype</a:t>
            </a:r>
            <a:r>
              <a:rPr lang="en" sz="1050">
                <a:solidFill>
                  <a:srgbClr val="D4D4D4"/>
                </a:solidFill>
                <a:highlight>
                  <a:srgbClr val="1E1E1E"/>
                </a:highlight>
                <a:latin typeface="Courier New"/>
                <a:ea typeface="Courier New"/>
                <a:cs typeface="Courier New"/>
                <a:sym typeface="Courier New"/>
              </a:rPr>
              <a:t>=np.uint8)</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9CD6"/>
                </a:solidFill>
                <a:highlight>
                  <a:srgbClr val="1E1E1E"/>
                </a:highlight>
                <a:latin typeface="Courier New"/>
                <a:ea typeface="Courier New"/>
                <a:cs typeface="Courier New"/>
                <a:sym typeface="Courier New"/>
              </a:rPr>
              <a:t>global</a:t>
            </a:r>
            <a:r>
              <a:rPr lang="en" sz="1050">
                <a:solidFill>
                  <a:srgbClr val="D4D4D4"/>
                </a:solidFill>
                <a:highlight>
                  <a:srgbClr val="1E1E1E"/>
                </a:highlight>
                <a:latin typeface="Courier New"/>
                <a:ea typeface="Courier New"/>
                <a:cs typeface="Courier New"/>
                <a:sym typeface="Courier New"/>
              </a:rPr>
              <a:t> cap1</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show_text=[</a:t>
            </a:r>
            <a:r>
              <a:rPr lang="en" sz="1050">
                <a:solidFill>
                  <a:srgbClr val="B5CEA8"/>
                </a:solidFill>
                <a:highlight>
                  <a:srgbClr val="1E1E1E"/>
                </a:highlight>
                <a:latin typeface="Courier New"/>
                <a:ea typeface="Courier New"/>
                <a:cs typeface="Courier New"/>
                <a:sym typeface="Courier New"/>
              </a:rPr>
              <a:t>3</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1200"/>
              </a:spcBef>
              <a:spcAft>
                <a:spcPts val="0"/>
              </a:spcAft>
              <a:buNone/>
            </a:pPr>
            <a:r>
              <a:rPr lang="en"/>
              <a:t>#Defining functions</a:t>
            </a:r>
            <a:endParaRPr/>
          </a:p>
          <a:p>
            <a:pPr indent="0" lvl="0" marL="0" rtl="0" algn="l">
              <a:lnSpc>
                <a:spcPct val="135714"/>
              </a:lnSpc>
              <a:spcBef>
                <a:spcPts val="1200"/>
              </a:spcBef>
              <a:spcAft>
                <a:spcPts val="0"/>
              </a:spcAft>
              <a:buNone/>
            </a:pPr>
            <a:r>
              <a:rPr lang="en" sz="1050">
                <a:solidFill>
                  <a:srgbClr val="569CD6"/>
                </a:solidFill>
                <a:highlight>
                  <a:srgbClr val="1E1E1E"/>
                </a:highlight>
                <a:latin typeface="Courier New"/>
                <a:ea typeface="Courier New"/>
                <a:cs typeface="Courier New"/>
                <a:sym typeface="Courier New"/>
              </a:rPr>
              <a:t>def</a:t>
            </a: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show_vid2</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frame2=cv2.imread(emoji_dist[show_text[</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pic2=cv2.cvtColor(frame2,cv2.COLOR_BGR2RGB)</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img2=Image.fromarray(frame2)</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imgtk2=ImageTk.PhotoImage(</a:t>
            </a:r>
            <a:r>
              <a:rPr lang="en" sz="1050">
                <a:solidFill>
                  <a:srgbClr val="9CDCFE"/>
                </a:solidFill>
                <a:highlight>
                  <a:srgbClr val="1E1E1E"/>
                </a:highlight>
                <a:latin typeface="Courier New"/>
                <a:ea typeface="Courier New"/>
                <a:cs typeface="Courier New"/>
                <a:sym typeface="Courier New"/>
              </a:rPr>
              <a:t>image</a:t>
            </a:r>
            <a:r>
              <a:rPr lang="en" sz="1050">
                <a:solidFill>
                  <a:srgbClr val="D4D4D4"/>
                </a:solidFill>
                <a:highlight>
                  <a:srgbClr val="1E1E1E"/>
                </a:highlight>
                <a:latin typeface="Courier New"/>
                <a:ea typeface="Courier New"/>
                <a:cs typeface="Courier New"/>
                <a:sym typeface="Courier New"/>
              </a:rPr>
              <a:t>=img2)</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lmain2.imgtk2=imgtk2</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lmain3.configure(</a:t>
            </a:r>
            <a:r>
              <a:rPr lang="en" sz="1050">
                <a:solidFill>
                  <a:srgbClr val="9CDCFE"/>
                </a:solidFill>
                <a:highlight>
                  <a:srgbClr val="1E1E1E"/>
                </a:highlight>
                <a:latin typeface="Courier New"/>
                <a:ea typeface="Courier New"/>
                <a:cs typeface="Courier New"/>
                <a:sym typeface="Courier New"/>
              </a:rPr>
              <a:t>text</a:t>
            </a:r>
            <a:r>
              <a:rPr lang="en" sz="1050">
                <a:solidFill>
                  <a:srgbClr val="D4D4D4"/>
                </a:solidFill>
                <a:highlight>
                  <a:srgbClr val="1E1E1E"/>
                </a:highlight>
                <a:latin typeface="Courier New"/>
                <a:ea typeface="Courier New"/>
                <a:cs typeface="Courier New"/>
                <a:sym typeface="Courier New"/>
              </a:rPr>
              <a:t>=emotion_dict[show_text[</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font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'arial'</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45</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'bold'</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lmain2.configure(</a:t>
            </a:r>
            <a:r>
              <a:rPr lang="en" sz="1050">
                <a:solidFill>
                  <a:srgbClr val="9CDCFE"/>
                </a:solidFill>
                <a:highlight>
                  <a:srgbClr val="1E1E1E"/>
                </a:highlight>
                <a:latin typeface="Courier New"/>
                <a:ea typeface="Courier New"/>
                <a:cs typeface="Courier New"/>
                <a:sym typeface="Courier New"/>
              </a:rPr>
              <a:t>image</a:t>
            </a:r>
            <a:r>
              <a:rPr lang="en" sz="1050">
                <a:solidFill>
                  <a:srgbClr val="D4D4D4"/>
                </a:solidFill>
                <a:highlight>
                  <a:srgbClr val="1E1E1E"/>
                </a:highlight>
                <a:latin typeface="Courier New"/>
                <a:ea typeface="Courier New"/>
                <a:cs typeface="Courier New"/>
                <a:sym typeface="Courier New"/>
              </a:rPr>
              <a:t>=imgtk2)</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print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"b4"</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6A9955"/>
                </a:solidFill>
                <a:highlight>
                  <a:srgbClr val="1E1E1E"/>
                </a:highlight>
                <a:latin typeface="Courier New"/>
                <a:ea typeface="Courier New"/>
                <a:cs typeface="Courier New"/>
                <a:sym typeface="Courier New"/>
              </a:rPr>
              <a:t>#show_vid()</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print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"after"</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lmain2.after(dlp, show_vid2)</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9"/>
          <p:cNvSpPr txBox="1"/>
          <p:nvPr>
            <p:ph idx="1" type="body"/>
          </p:nvPr>
        </p:nvSpPr>
        <p:spPr>
          <a:xfrm>
            <a:off x="1052550" y="634650"/>
            <a:ext cx="7038900" cy="45090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569CD6"/>
                </a:solidFill>
                <a:highlight>
                  <a:srgbClr val="1E1E1E"/>
                </a:highlight>
                <a:latin typeface="Courier New"/>
                <a:ea typeface="Courier New"/>
                <a:cs typeface="Courier New"/>
                <a:sym typeface="Courier New"/>
              </a:rPr>
              <a:t>def</a:t>
            </a: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show_vid</a:t>
            </a: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cap1 = cv2.VideoCapture(</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 cv2.CAP_DSHOW)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586C0"/>
                </a:solidFill>
                <a:highlight>
                  <a:srgbClr val="1E1E1E"/>
                </a:highlight>
                <a:latin typeface="Courier New"/>
                <a:ea typeface="Courier New"/>
                <a:cs typeface="Courier New"/>
                <a:sym typeface="Courier New"/>
              </a:rPr>
              <a:t>if</a:t>
            </a:r>
            <a:r>
              <a:rPr lang="en" sz="1050">
                <a:solidFill>
                  <a:srgbClr val="D4D4D4"/>
                </a:solidFill>
                <a:highlight>
                  <a:srgbClr val="1E1E1E"/>
                </a:highlight>
                <a:latin typeface="Courier New"/>
                <a:ea typeface="Courier New"/>
                <a:cs typeface="Courier New"/>
                <a:sym typeface="Courier New"/>
              </a:rPr>
              <a:t> </a:t>
            </a:r>
            <a:r>
              <a:rPr lang="en" sz="1050">
                <a:solidFill>
                  <a:srgbClr val="569CD6"/>
                </a:solidFill>
                <a:highlight>
                  <a:srgbClr val="1E1E1E"/>
                </a:highlight>
                <a:latin typeface="Courier New"/>
                <a:ea typeface="Courier New"/>
                <a:cs typeface="Courier New"/>
                <a:sym typeface="Courier New"/>
              </a:rPr>
              <a:t>not</a:t>
            </a:r>
            <a:r>
              <a:rPr lang="en" sz="1050">
                <a:solidFill>
                  <a:srgbClr val="D4D4D4"/>
                </a:solidFill>
                <a:highlight>
                  <a:srgbClr val="1E1E1E"/>
                </a:highlight>
                <a:latin typeface="Courier New"/>
                <a:ea typeface="Courier New"/>
                <a:cs typeface="Courier New"/>
                <a:sym typeface="Courier New"/>
              </a:rPr>
              <a:t> cap1.isOpened():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print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"cant open the camera1"</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print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"Cam is opened"</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flag1, frame1 = cap1.read()</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frame1 = cv2.resize(frame1,(</a:t>
            </a:r>
            <a:r>
              <a:rPr lang="en" sz="1050">
                <a:solidFill>
                  <a:srgbClr val="B5CEA8"/>
                </a:solidFill>
                <a:highlight>
                  <a:srgbClr val="1E1E1E"/>
                </a:highlight>
                <a:latin typeface="Courier New"/>
                <a:ea typeface="Courier New"/>
                <a:cs typeface="Courier New"/>
                <a:sym typeface="Courier New"/>
              </a:rPr>
              <a:t>600</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500</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bounding_box </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D4D4D4"/>
                </a:solidFill>
                <a:highlight>
                  <a:srgbClr val="1E1E1E"/>
                </a:highlight>
                <a:latin typeface="Courier New"/>
                <a:ea typeface="Courier New"/>
                <a:cs typeface="Courier New"/>
                <a:sym typeface="Courier New"/>
              </a:rPr>
              <a:t>cv2.CascadeClassifier(</a:t>
            </a:r>
            <a:r>
              <a:rPr lang="en" sz="1050">
                <a:solidFill>
                  <a:srgbClr val="CE9178"/>
                </a:solidFill>
                <a:highlight>
                  <a:srgbClr val="1E1E1E"/>
                </a:highlight>
                <a:latin typeface="Courier New"/>
                <a:ea typeface="Courier New"/>
                <a:cs typeface="Courier New"/>
                <a:sym typeface="Courier New"/>
              </a:rPr>
              <a:t>'C:/Users/aksha/Desktop/haarcascade_frontalface_</a:t>
            </a:r>
            <a:endParaRPr sz="1050">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E9178"/>
                </a:solidFill>
                <a:highlight>
                  <a:srgbClr val="1E1E1E"/>
                </a:highlight>
                <a:latin typeface="Courier New"/>
                <a:ea typeface="Courier New"/>
                <a:cs typeface="Courier New"/>
                <a:sym typeface="Courier New"/>
              </a:rPr>
              <a:t>    default.xml'</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gray_frame = cv2.cvtColor(frame1, cv2.COLOR_BGR2GRAY)</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num_faces = bounding_box.detectMultiScale(gray_frame,</a:t>
            </a:r>
            <a:r>
              <a:rPr lang="en" sz="1050">
                <a:solidFill>
                  <a:srgbClr val="9CDCFE"/>
                </a:solidFill>
                <a:highlight>
                  <a:srgbClr val="1E1E1E"/>
                </a:highlight>
                <a:latin typeface="Courier New"/>
                <a:ea typeface="Courier New"/>
                <a:cs typeface="Courier New"/>
                <a:sym typeface="Courier New"/>
              </a:rPr>
              <a:t>scaleFactor</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1.3</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minNeighbors</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5</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586C0"/>
                </a:solidFill>
                <a:highlight>
                  <a:srgbClr val="1E1E1E"/>
                </a:highlight>
                <a:latin typeface="Courier New"/>
                <a:ea typeface="Courier New"/>
                <a:cs typeface="Courier New"/>
                <a:sym typeface="Courier New"/>
              </a:rPr>
              <a:t>for</a:t>
            </a:r>
            <a:r>
              <a:rPr lang="en" sz="1050">
                <a:solidFill>
                  <a:srgbClr val="D4D4D4"/>
                </a:solidFill>
                <a:highlight>
                  <a:srgbClr val="1E1E1E"/>
                </a:highlight>
                <a:latin typeface="Courier New"/>
                <a:ea typeface="Courier New"/>
                <a:cs typeface="Courier New"/>
                <a:sym typeface="Courier New"/>
              </a:rPr>
              <a:t> (x, y, w, h) </a:t>
            </a:r>
            <a:r>
              <a:rPr lang="en" sz="1050">
                <a:solidFill>
                  <a:srgbClr val="C586C0"/>
                </a:solidFill>
                <a:highlight>
                  <a:srgbClr val="1E1E1E"/>
                </a:highlight>
                <a:latin typeface="Courier New"/>
                <a:ea typeface="Courier New"/>
                <a:cs typeface="Courier New"/>
                <a:sym typeface="Courier New"/>
              </a:rPr>
              <a:t>in</a:t>
            </a:r>
            <a:r>
              <a:rPr lang="en" sz="1050">
                <a:solidFill>
                  <a:srgbClr val="D4D4D4"/>
                </a:solidFill>
                <a:highlight>
                  <a:srgbClr val="1E1E1E"/>
                </a:highlight>
                <a:latin typeface="Courier New"/>
                <a:ea typeface="Courier New"/>
                <a:cs typeface="Courier New"/>
                <a:sym typeface="Courier New"/>
              </a:rPr>
              <a:t> num_faces:</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cv2.rectangle(frame1, (x, y-</a:t>
            </a:r>
            <a:r>
              <a:rPr lang="en" sz="1050">
                <a:solidFill>
                  <a:srgbClr val="B5CEA8"/>
                </a:solidFill>
                <a:highlight>
                  <a:srgbClr val="1E1E1E"/>
                </a:highlight>
                <a:latin typeface="Courier New"/>
                <a:ea typeface="Courier New"/>
                <a:cs typeface="Courier New"/>
                <a:sym typeface="Courier New"/>
              </a:rPr>
              <a:t>50</a:t>
            </a:r>
            <a:r>
              <a:rPr lang="en" sz="1050">
                <a:solidFill>
                  <a:srgbClr val="D4D4D4"/>
                </a:solidFill>
                <a:highlight>
                  <a:srgbClr val="1E1E1E"/>
                </a:highlight>
                <a:latin typeface="Courier New"/>
                <a:ea typeface="Courier New"/>
                <a:cs typeface="Courier New"/>
                <a:sym typeface="Courier New"/>
              </a:rPr>
              <a:t>), (x+w, y+h+</a:t>
            </a:r>
            <a:r>
              <a:rPr lang="en" sz="1050">
                <a:solidFill>
                  <a:srgbClr val="B5CEA8"/>
                </a:solidFill>
                <a:highlight>
                  <a:srgbClr val="1E1E1E"/>
                </a:highlight>
                <a:latin typeface="Courier New"/>
                <a:ea typeface="Courier New"/>
                <a:cs typeface="Courier New"/>
                <a:sym typeface="Courier New"/>
              </a:rPr>
              <a:t>10</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255</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roi_gray_frame = gray_frame[y:y + h, x:x + w]</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cropped_img = np.expand_dims(np.expand_dims(cv2.resize(roi_gray_frame, (</a:t>
            </a:r>
            <a:r>
              <a:rPr lang="en" sz="1050">
                <a:solidFill>
                  <a:srgbClr val="B5CEA8"/>
                </a:solidFill>
                <a:highlight>
                  <a:srgbClr val="1E1E1E"/>
                </a:highlight>
                <a:latin typeface="Courier New"/>
                <a:ea typeface="Courier New"/>
                <a:cs typeface="Courier New"/>
                <a:sym typeface="Courier New"/>
              </a:rPr>
              <a:t>48</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48</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a:t>
            </a:r>
            <a:endParaRPr sz="1050">
              <a:solidFill>
                <a:srgbClr val="569CD6"/>
              </a:solidFill>
              <a:highlight>
                <a:srgbClr val="1E1E1E"/>
              </a:highlight>
              <a:latin typeface="Courier New"/>
              <a:ea typeface="Courier New"/>
              <a:cs typeface="Courier New"/>
              <a:sym typeface="Courier New"/>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0"/>
          <p:cNvSpPr txBox="1"/>
          <p:nvPr>
            <p:ph idx="1" type="body"/>
          </p:nvPr>
        </p:nvSpPr>
        <p:spPr>
          <a:xfrm>
            <a:off x="1052550" y="634650"/>
            <a:ext cx="7038900" cy="45090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prediction = emotion_model.predict(cropped_img)</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maxindex = </a:t>
            </a:r>
            <a:r>
              <a:rPr lang="en" sz="1050">
                <a:solidFill>
                  <a:srgbClr val="4EC9B0"/>
                </a:solidFill>
                <a:highlight>
                  <a:srgbClr val="1E1E1E"/>
                </a:highlight>
                <a:latin typeface="Courier New"/>
                <a:ea typeface="Courier New"/>
                <a:cs typeface="Courier New"/>
                <a:sym typeface="Courier New"/>
              </a:rPr>
              <a:t>int</a:t>
            </a:r>
            <a:r>
              <a:rPr lang="en" sz="1050">
                <a:solidFill>
                  <a:srgbClr val="D4D4D4"/>
                </a:solidFill>
                <a:highlight>
                  <a:srgbClr val="1E1E1E"/>
                </a:highlight>
                <a:latin typeface="Courier New"/>
                <a:ea typeface="Courier New"/>
                <a:cs typeface="Courier New"/>
                <a:sym typeface="Courier New"/>
              </a:rPr>
              <a:t>(np.argmax(prediction))</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cv2.putText(frame1, emotion_dict[maxindex], (x+</a:t>
            </a:r>
            <a:r>
              <a:rPr lang="en" sz="1050">
                <a:solidFill>
                  <a:srgbClr val="B5CEA8"/>
                </a:solidFill>
                <a:highlight>
                  <a:srgbClr val="1E1E1E"/>
                </a:highlight>
                <a:latin typeface="Courier New"/>
                <a:ea typeface="Courier New"/>
                <a:cs typeface="Courier New"/>
                <a:sym typeface="Courier New"/>
              </a:rPr>
              <a:t>20</a:t>
            </a:r>
            <a:r>
              <a:rPr lang="en" sz="1050">
                <a:solidFill>
                  <a:srgbClr val="D4D4D4"/>
                </a:solidFill>
                <a:highlight>
                  <a:srgbClr val="1E1E1E"/>
                </a:highlight>
                <a:latin typeface="Courier New"/>
                <a:ea typeface="Courier New"/>
                <a:cs typeface="Courier New"/>
                <a:sym typeface="Courier New"/>
              </a:rPr>
              <a:t>, y-</a:t>
            </a:r>
            <a:r>
              <a:rPr lang="en" sz="1050">
                <a:solidFill>
                  <a:srgbClr val="B5CEA8"/>
                </a:solidFill>
                <a:highlight>
                  <a:srgbClr val="1E1E1E"/>
                </a:highlight>
                <a:latin typeface="Courier New"/>
                <a:ea typeface="Courier New"/>
                <a:cs typeface="Courier New"/>
                <a:sym typeface="Courier New"/>
              </a:rPr>
              <a:t>60</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cv2.FONT_HERSHEY_SIMPLEX, </a:t>
            </a:r>
            <a:r>
              <a:rPr lang="en" sz="1050">
                <a:solidFill>
                  <a:srgbClr val="B5CEA8"/>
                </a:solidFill>
                <a:highlight>
                  <a:srgbClr val="1E1E1E"/>
                </a:highlight>
                <a:latin typeface="Courier New"/>
                <a:ea typeface="Courier New"/>
                <a:cs typeface="Courier New"/>
                <a:sym typeface="Courier New"/>
              </a:rPr>
              <a:t>1</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255</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255</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255</a:t>
            </a:r>
            <a:r>
              <a:rPr lang="en" sz="1050">
                <a:solidFill>
                  <a:srgbClr val="D4D4D4"/>
                </a:solidFill>
                <a:highlight>
                  <a:srgbClr val="1E1E1E"/>
                </a:highlight>
                <a:latin typeface="Courier New"/>
                <a:ea typeface="Courier New"/>
                <a:cs typeface="Courier New"/>
                <a:sym typeface="Courier New"/>
              </a:rPr>
              <a:t>), </a:t>
            </a:r>
            <a:r>
              <a:rPr lang="en" sz="1050">
                <a:solidFill>
                  <a:srgbClr val="B5CEA8"/>
                </a:solidFill>
                <a:highlight>
                  <a:srgbClr val="1E1E1E"/>
                </a:highlight>
                <a:latin typeface="Courier New"/>
                <a:ea typeface="Courier New"/>
                <a:cs typeface="Courier New"/>
                <a:sym typeface="Courier New"/>
              </a:rPr>
              <a:t>2</a:t>
            </a:r>
            <a:r>
              <a:rPr lang="en" sz="1050">
                <a:solidFill>
                  <a:srgbClr val="D4D4D4"/>
                </a:solidFill>
                <a:highlight>
                  <a:srgbClr val="1E1E1E"/>
                </a:highlight>
                <a:latin typeface="Courier New"/>
                <a:ea typeface="Courier New"/>
                <a:cs typeface="Courier New"/>
                <a:sym typeface="Courier New"/>
              </a:rPr>
              <a:t>, cv2.LINE_AA)</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show_text[</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]=maxindex</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586C0"/>
                </a:solidFill>
                <a:highlight>
                  <a:srgbClr val="1E1E1E"/>
                </a:highlight>
                <a:latin typeface="Courier New"/>
                <a:ea typeface="Courier New"/>
                <a:cs typeface="Courier New"/>
                <a:sym typeface="Courier New"/>
              </a:rPr>
              <a:t>if</a:t>
            </a:r>
            <a:r>
              <a:rPr lang="en" sz="1050">
                <a:solidFill>
                  <a:srgbClr val="D4D4D4"/>
                </a:solidFill>
                <a:highlight>
                  <a:srgbClr val="1E1E1E"/>
                </a:highlight>
                <a:latin typeface="Courier New"/>
                <a:ea typeface="Courier New"/>
                <a:cs typeface="Courier New"/>
                <a:sym typeface="Courier New"/>
              </a:rPr>
              <a:t> flag1 </a:t>
            </a:r>
            <a:r>
              <a:rPr lang="en" sz="1050">
                <a:solidFill>
                  <a:srgbClr val="569CD6"/>
                </a:solidFill>
                <a:highlight>
                  <a:srgbClr val="1E1E1E"/>
                </a:highlight>
                <a:latin typeface="Courier New"/>
                <a:ea typeface="Courier New"/>
                <a:cs typeface="Courier New"/>
                <a:sym typeface="Courier New"/>
              </a:rPr>
              <a:t>is</a:t>
            </a:r>
            <a:r>
              <a:rPr lang="en" sz="1050">
                <a:solidFill>
                  <a:srgbClr val="D4D4D4"/>
                </a:solidFill>
                <a:highlight>
                  <a:srgbClr val="1E1E1E"/>
                </a:highlight>
                <a:latin typeface="Courier New"/>
                <a:ea typeface="Courier New"/>
                <a:cs typeface="Courier New"/>
                <a:sym typeface="Courier New"/>
              </a:rPr>
              <a:t> </a:t>
            </a:r>
            <a:r>
              <a:rPr lang="en" sz="1050">
                <a:solidFill>
                  <a:srgbClr val="569CD6"/>
                </a:solidFill>
                <a:highlight>
                  <a:srgbClr val="1E1E1E"/>
                </a:highlight>
                <a:latin typeface="Courier New"/>
                <a:ea typeface="Courier New"/>
                <a:cs typeface="Courier New"/>
                <a:sym typeface="Courier New"/>
              </a:rPr>
              <a:t>None</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print</a:t>
            </a:r>
            <a:r>
              <a:rPr lang="en" sz="1050">
                <a:solidFill>
                  <a:srgbClr val="D4D4D4"/>
                </a:solidFill>
                <a:highlight>
                  <a:srgbClr val="1E1E1E"/>
                </a:highlight>
                <a:latin typeface="Courier New"/>
                <a:ea typeface="Courier New"/>
                <a:cs typeface="Courier New"/>
                <a:sym typeface="Courier New"/>
              </a:rPr>
              <a:t> (</a:t>
            </a:r>
            <a:r>
              <a:rPr lang="en" sz="1050">
                <a:solidFill>
                  <a:srgbClr val="CE9178"/>
                </a:solidFill>
                <a:highlight>
                  <a:srgbClr val="1E1E1E"/>
                </a:highlight>
                <a:latin typeface="Courier New"/>
                <a:ea typeface="Courier New"/>
                <a:cs typeface="Courier New"/>
                <a:sym typeface="Courier New"/>
              </a:rPr>
              <a:t>"Major error!"</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586C0"/>
                </a:solidFill>
                <a:highlight>
                  <a:srgbClr val="1E1E1E"/>
                </a:highlight>
                <a:latin typeface="Courier New"/>
                <a:ea typeface="Courier New"/>
                <a:cs typeface="Courier New"/>
                <a:sym typeface="Courier New"/>
              </a:rPr>
              <a:t>elif</a:t>
            </a:r>
            <a:r>
              <a:rPr lang="en" sz="1050">
                <a:solidFill>
                  <a:srgbClr val="D4D4D4"/>
                </a:solidFill>
                <a:highlight>
                  <a:srgbClr val="1E1E1E"/>
                </a:highlight>
                <a:latin typeface="Courier New"/>
                <a:ea typeface="Courier New"/>
                <a:cs typeface="Courier New"/>
                <a:sym typeface="Courier New"/>
              </a:rPr>
              <a:t> flag1:</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569CD6"/>
                </a:solidFill>
                <a:highlight>
                  <a:srgbClr val="1E1E1E"/>
                </a:highlight>
                <a:latin typeface="Courier New"/>
                <a:ea typeface="Courier New"/>
                <a:cs typeface="Courier New"/>
                <a:sym typeface="Courier New"/>
              </a:rPr>
              <a:t>global</a:t>
            </a:r>
            <a:r>
              <a:rPr lang="en" sz="1050">
                <a:solidFill>
                  <a:srgbClr val="D4D4D4"/>
                </a:solidFill>
                <a:highlight>
                  <a:srgbClr val="1E1E1E"/>
                </a:highlight>
                <a:latin typeface="Courier New"/>
                <a:ea typeface="Courier New"/>
                <a:cs typeface="Courier New"/>
                <a:sym typeface="Courier New"/>
              </a:rPr>
              <a:t> last_frame1</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last_frame1 = frame1.copy()</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pic = cv2.cvtColor(last_frame1, cv2.COLOR_BGR2RGB)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img = Image.fromarray(pic)</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imgtk = ImageTk.PhotoImage(</a:t>
            </a:r>
            <a:r>
              <a:rPr lang="en" sz="1050">
                <a:solidFill>
                  <a:srgbClr val="9CDCFE"/>
                </a:solidFill>
                <a:highlight>
                  <a:srgbClr val="1E1E1E"/>
                </a:highlight>
                <a:latin typeface="Courier New"/>
                <a:ea typeface="Courier New"/>
                <a:cs typeface="Courier New"/>
                <a:sym typeface="Courier New"/>
              </a:rPr>
              <a:t>image</a:t>
            </a:r>
            <a:r>
              <a:rPr lang="en" sz="1050">
                <a:solidFill>
                  <a:srgbClr val="D4D4D4"/>
                </a:solidFill>
                <a:highlight>
                  <a:srgbClr val="1E1E1E"/>
                </a:highlight>
                <a:latin typeface="Courier New"/>
                <a:ea typeface="Courier New"/>
                <a:cs typeface="Courier New"/>
                <a:sym typeface="Courier New"/>
              </a:rPr>
              <a:t>=img)</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lmain.imgtk = imgtk</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lmain.configure(</a:t>
            </a:r>
            <a:r>
              <a:rPr lang="en" sz="1050">
                <a:solidFill>
                  <a:srgbClr val="9CDCFE"/>
                </a:solidFill>
                <a:highlight>
                  <a:srgbClr val="1E1E1E"/>
                </a:highlight>
                <a:latin typeface="Courier New"/>
                <a:ea typeface="Courier New"/>
                <a:cs typeface="Courier New"/>
                <a:sym typeface="Courier New"/>
              </a:rPr>
              <a:t>image</a:t>
            </a:r>
            <a:r>
              <a:rPr lang="en" sz="1050">
                <a:solidFill>
                  <a:srgbClr val="D4D4D4"/>
                </a:solidFill>
                <a:highlight>
                  <a:srgbClr val="1E1E1E"/>
                </a:highlight>
                <a:latin typeface="Courier New"/>
                <a:ea typeface="Courier New"/>
                <a:cs typeface="Courier New"/>
                <a:sym typeface="Courier New"/>
              </a:rPr>
              <a:t>=imgtk)</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lmain.after(dlp, show_vid)</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6A9955"/>
                </a:solidFill>
                <a:highlight>
                  <a:srgbClr val="1E1E1E"/>
                </a:highlight>
                <a:latin typeface="Courier New"/>
                <a:ea typeface="Courier New"/>
                <a:cs typeface="Courier New"/>
                <a:sym typeface="Courier New"/>
              </a:rPr>
              <a:t>#cv2.imshow('Emotion',frame1)</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C586C0"/>
                </a:solidFill>
                <a:highlight>
                  <a:srgbClr val="1E1E1E"/>
                </a:highlight>
                <a:latin typeface="Courier New"/>
                <a:ea typeface="Courier New"/>
                <a:cs typeface="Courier New"/>
                <a:sym typeface="Courier New"/>
              </a:rPr>
              <a:t>if</a:t>
            </a:r>
            <a:r>
              <a:rPr lang="en" sz="1050">
                <a:solidFill>
                  <a:srgbClr val="D4D4D4"/>
                </a:solidFill>
                <a:highlight>
                  <a:srgbClr val="1E1E1E"/>
                </a:highlight>
                <a:latin typeface="Courier New"/>
                <a:ea typeface="Courier New"/>
                <a:cs typeface="Courier New"/>
                <a:sym typeface="Courier New"/>
              </a:rPr>
              <a:t> cv2.waitKey(</a:t>
            </a:r>
            <a:r>
              <a:rPr lang="en" sz="1050">
                <a:solidFill>
                  <a:srgbClr val="B5CEA8"/>
                </a:solidFill>
                <a:highlight>
                  <a:srgbClr val="1E1E1E"/>
                </a:highlight>
                <a:latin typeface="Courier New"/>
                <a:ea typeface="Courier New"/>
                <a:cs typeface="Courier New"/>
                <a:sym typeface="Courier New"/>
              </a:rPr>
              <a:t>10</a:t>
            </a:r>
            <a:r>
              <a:rPr lang="en" sz="1050">
                <a:solidFill>
                  <a:srgbClr val="D4D4D4"/>
                </a:solidFill>
                <a:highlight>
                  <a:srgbClr val="1E1E1E"/>
                </a:highlight>
                <a:latin typeface="Courier New"/>
                <a:ea typeface="Courier New"/>
                <a:cs typeface="Courier New"/>
                <a:sym typeface="Courier New"/>
              </a:rPr>
              <a:t>) == </a:t>
            </a:r>
            <a:r>
              <a:rPr lang="en" sz="1050">
                <a:solidFill>
                  <a:srgbClr val="DCDCAA"/>
                </a:solidFill>
                <a:highlight>
                  <a:srgbClr val="1E1E1E"/>
                </a:highlight>
                <a:latin typeface="Courier New"/>
                <a:ea typeface="Courier New"/>
                <a:cs typeface="Courier New"/>
                <a:sym typeface="Courier New"/>
              </a:rPr>
              <a:t>ord</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'b'</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exit</a:t>
            </a:r>
            <a:r>
              <a:rPr lang="en" sz="1050">
                <a:solidFill>
                  <a:srgbClr val="D4D4D4"/>
                </a:solidFill>
                <a:highlight>
                  <a:srgbClr val="1E1E1E"/>
                </a:highlight>
                <a:latin typeface="Courier New"/>
                <a:ea typeface="Courier New"/>
                <a:cs typeface="Courier New"/>
                <a:sym typeface="Courier New"/>
              </a:rPr>
              <a:t>()</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569CD6"/>
              </a:solidFill>
              <a:highlight>
                <a:srgbClr val="1E1E1E"/>
              </a:highlight>
              <a:latin typeface="Courier New"/>
              <a:ea typeface="Courier New"/>
              <a:cs typeface="Courier New"/>
              <a:sym typeface="Courier New"/>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1"/>
          <p:cNvSpPr txBox="1"/>
          <p:nvPr>
            <p:ph idx="1" type="body"/>
          </p:nvPr>
        </p:nvSpPr>
        <p:spPr>
          <a:xfrm>
            <a:off x="1052550" y="634650"/>
            <a:ext cx="7038900" cy="45090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6A9955"/>
                </a:solidFill>
                <a:highlight>
                  <a:srgbClr val="1E1E1E"/>
                </a:highlight>
                <a:latin typeface="Courier New"/>
                <a:ea typeface="Courier New"/>
                <a:cs typeface="Courier New"/>
                <a:sym typeface="Courier New"/>
              </a:rPr>
              <a:t>#cap1.release()</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print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"lol"</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6A9955"/>
                </a:solidFill>
                <a:highlight>
                  <a:srgbClr val="1E1E1E"/>
                </a:highlight>
                <a:latin typeface="Courier New"/>
                <a:ea typeface="Courier New"/>
                <a:cs typeface="Courier New"/>
                <a:sym typeface="Courier New"/>
              </a:rPr>
              <a:t>#show_vid2()</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DCDCAA"/>
                </a:solidFill>
                <a:highlight>
                  <a:srgbClr val="1E1E1E"/>
                </a:highlight>
                <a:latin typeface="Courier New"/>
                <a:ea typeface="Courier New"/>
                <a:cs typeface="Courier New"/>
                <a:sym typeface="Courier New"/>
              </a:rPr>
              <a:t>print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"no"</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6A9955"/>
                </a:solidFill>
                <a:highlight>
                  <a:srgbClr val="1E1E1E"/>
                </a:highlight>
                <a:latin typeface="Courier New"/>
                <a:ea typeface="Courier New"/>
                <a:cs typeface="Courier New"/>
                <a:sym typeface="Courier New"/>
              </a:rPr>
              <a:t>#cv2.destroyAllWindows()</a:t>
            </a:r>
            <a:endParaRPr sz="1050">
              <a:solidFill>
                <a:srgbClr val="6A9955"/>
              </a:solidFill>
              <a:highlight>
                <a:srgbClr val="1E1E1E"/>
              </a:highlight>
              <a:latin typeface="Courier New"/>
              <a:ea typeface="Courier New"/>
              <a:cs typeface="Courier New"/>
              <a:sym typeface="Courier Ne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5"/>
          <p:cNvSpPr txBox="1"/>
          <p:nvPr>
            <p:ph idx="1" type="body"/>
          </p:nvPr>
        </p:nvSpPr>
        <p:spPr>
          <a:xfrm>
            <a:off x="1052550" y="11161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018"/>
              <a:buNone/>
            </a:pPr>
            <a:r>
              <a:rPr lang="en" sz="1302">
                <a:latin typeface="Nunito"/>
                <a:ea typeface="Nunito"/>
                <a:cs typeface="Nunito"/>
                <a:sym typeface="Nunito"/>
              </a:rPr>
              <a:t>Emoji are ideograms used in messages and webpages to interact in a way that resembles the way we feel. Emojis are of different kinds, facial expressions, common objects, places and animals. </a:t>
            </a:r>
            <a:r>
              <a:rPr lang="en" sz="1302">
                <a:latin typeface="Nunito"/>
                <a:ea typeface="Nunito"/>
                <a:cs typeface="Nunito"/>
                <a:sym typeface="Nunito"/>
              </a:rPr>
              <a:t>It also lead to increasing data science research dedicated to emoji-driven storytelling. </a:t>
            </a:r>
            <a:endParaRPr sz="1302">
              <a:latin typeface="Nunito"/>
              <a:ea typeface="Nunito"/>
              <a:cs typeface="Nunito"/>
              <a:sym typeface="Nunito"/>
            </a:endParaRPr>
          </a:p>
          <a:p>
            <a:pPr indent="0" lvl="0" marL="0" rtl="0" algn="l">
              <a:spcBef>
                <a:spcPts val="1200"/>
              </a:spcBef>
              <a:spcAft>
                <a:spcPts val="0"/>
              </a:spcAft>
              <a:buSzPts val="1018"/>
              <a:buNone/>
            </a:pPr>
            <a:r>
              <a:rPr lang="en" sz="1302">
                <a:latin typeface="Nunito"/>
                <a:ea typeface="Nunito"/>
                <a:cs typeface="Nunito"/>
                <a:sym typeface="Nunito"/>
              </a:rPr>
              <a:t>This project is based on making emojis using machine learning from an image. With advancements in computer vision and deep learning, it is now possible to detect human emotions from images. In this project, we will classify human facial expressions to filter and map corresponding emojis.</a:t>
            </a:r>
            <a:endParaRPr sz="1302">
              <a:latin typeface="Nunito"/>
              <a:ea typeface="Nunito"/>
              <a:cs typeface="Nunito"/>
              <a:sym typeface="Nunito"/>
            </a:endParaRPr>
          </a:p>
          <a:p>
            <a:pPr indent="0" lvl="0" marL="0" rtl="0" algn="l">
              <a:spcBef>
                <a:spcPts val="1200"/>
              </a:spcBef>
              <a:spcAft>
                <a:spcPts val="1200"/>
              </a:spcAft>
              <a:buSzPts val="1018"/>
              <a:buNone/>
            </a:pPr>
            <a:r>
              <a:rPr lang="en" sz="1302">
                <a:latin typeface="Nunito"/>
                <a:ea typeface="Nunito"/>
                <a:cs typeface="Nunito"/>
                <a:sym typeface="Nunito"/>
              </a:rPr>
              <a:t>In order to do so, </a:t>
            </a:r>
            <a:r>
              <a:rPr lang="en" sz="1302">
                <a:solidFill>
                  <a:srgbClr val="FFFFFF"/>
                </a:solidFill>
                <a:latin typeface="Nunito"/>
                <a:ea typeface="Nunito"/>
                <a:cs typeface="Nunito"/>
                <a:sym typeface="Nunito"/>
              </a:rPr>
              <a:t>we will be utilising the convolution neural network feature to recognize facial emotions, and for that purpose the dataset to be used is “FER2013”. The model will be trained using this dataset to map the emotion to the corresponding emoji. The input will be fed to the model in the form of a “box” which will be obtained using haarcascade xml by OpenCV which will generate the bounding box of the faces in the webcam.</a:t>
            </a:r>
            <a:endParaRPr sz="1302">
              <a:solidFill>
                <a:srgbClr val="FFFFFF"/>
              </a:solidFill>
              <a:latin typeface="Nunito"/>
              <a:ea typeface="Nunito"/>
              <a:cs typeface="Nunito"/>
              <a:sym typeface="Nunito"/>
            </a:endParaRPr>
          </a:p>
        </p:txBody>
      </p:sp>
      <p:sp>
        <p:nvSpPr>
          <p:cNvPr id="151" name="Google Shape;151;p15"/>
          <p:cNvSpPr txBox="1"/>
          <p:nvPr>
            <p:ph type="title"/>
          </p:nvPr>
        </p:nvSpPr>
        <p:spPr>
          <a:xfrm>
            <a:off x="1052550" y="202050"/>
            <a:ext cx="7038900" cy="914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2000">
                <a:latin typeface="Comfortaa"/>
                <a:ea typeface="Comfortaa"/>
                <a:cs typeface="Comfortaa"/>
                <a:sym typeface="Comfortaa"/>
              </a:rPr>
              <a:t>Ideology behind </a:t>
            </a:r>
            <a:r>
              <a:rPr b="1" lang="en" sz="2000">
                <a:solidFill>
                  <a:srgbClr val="82C7A5"/>
                </a:solidFill>
                <a:latin typeface="Comfortaa"/>
                <a:ea typeface="Comfortaa"/>
                <a:cs typeface="Comfortaa"/>
                <a:sym typeface="Comfortaa"/>
              </a:rPr>
              <a:t>face</a:t>
            </a:r>
            <a:r>
              <a:rPr b="1" lang="en" sz="2000">
                <a:latin typeface="Comfortaa"/>
                <a:ea typeface="Comfortaa"/>
                <a:cs typeface="Comfortaa"/>
                <a:sym typeface="Comfortaa"/>
              </a:rPr>
              <a:t>Alter</a:t>
            </a:r>
            <a:endParaRPr b="1" sz="2000">
              <a:latin typeface="Comfortaa"/>
              <a:ea typeface="Comfortaa"/>
              <a:cs typeface="Comfortaa"/>
              <a:sym typeface="Comfortaa"/>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2"/>
          <p:cNvSpPr txBox="1"/>
          <p:nvPr>
            <p:ph idx="1" type="body"/>
          </p:nvPr>
        </p:nvSpPr>
        <p:spPr>
          <a:xfrm>
            <a:off x="1052550" y="634650"/>
            <a:ext cx="7038900" cy="4566000"/>
          </a:xfrm>
          <a:prstGeom prst="rect">
            <a:avLst/>
          </a:prstGeom>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a:t>#Main function and GUI</a:t>
            </a:r>
            <a:endParaRPr/>
          </a:p>
          <a:p>
            <a:pPr indent="0" lvl="0" marL="0" rtl="0" algn="l">
              <a:lnSpc>
                <a:spcPct val="135714"/>
              </a:lnSpc>
              <a:spcBef>
                <a:spcPts val="0"/>
              </a:spcBef>
              <a:spcAft>
                <a:spcPts val="0"/>
              </a:spcAft>
              <a:buNone/>
            </a:pPr>
            <a:r>
              <a:rPr lang="en" sz="1050">
                <a:solidFill>
                  <a:srgbClr val="C586C0"/>
                </a:solidFill>
                <a:highlight>
                  <a:srgbClr val="1E1E1E"/>
                </a:highlight>
                <a:latin typeface="Courier New"/>
                <a:ea typeface="Courier New"/>
                <a:cs typeface="Courier New"/>
                <a:sym typeface="Courier New"/>
              </a:rPr>
              <a:t>if</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__name__</a:t>
            </a:r>
            <a:r>
              <a:rPr lang="en" sz="1050">
                <a:solidFill>
                  <a:srgbClr val="D4D4D4"/>
                </a:solidFill>
                <a:highlight>
                  <a:srgbClr val="1E1E1E"/>
                </a:highlight>
                <a:latin typeface="Courier New"/>
                <a:ea typeface="Courier New"/>
                <a:cs typeface="Courier New"/>
                <a:sym typeface="Courier New"/>
              </a:rPr>
              <a:t> == </a:t>
            </a:r>
            <a:r>
              <a:rPr lang="en" sz="1050">
                <a:solidFill>
                  <a:srgbClr val="CE9178"/>
                </a:solidFill>
                <a:highlight>
                  <a:srgbClr val="1E1E1E"/>
                </a:highlight>
                <a:latin typeface="Courier New"/>
                <a:ea typeface="Courier New"/>
                <a:cs typeface="Courier New"/>
                <a:sym typeface="Courier New"/>
              </a:rPr>
              <a:t>'__main__'</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root=tk.Tk()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img = ImageTk.PhotoImage(Image.open(</a:t>
            </a:r>
            <a:r>
              <a:rPr lang="en" sz="1050">
                <a:solidFill>
                  <a:srgbClr val="CE9178"/>
                </a:solidFill>
                <a:highlight>
                  <a:srgbClr val="1E1E1E"/>
                </a:highlight>
                <a:latin typeface="Courier New"/>
                <a:ea typeface="Courier New"/>
                <a:cs typeface="Courier New"/>
                <a:sym typeface="Courier New"/>
              </a:rPr>
              <a:t>"C:/Users/aksha/Desktop/pure-black-background-f82588d3.jpg"</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heading = Label(root,</a:t>
            </a:r>
            <a:r>
              <a:rPr lang="en" sz="1050">
                <a:solidFill>
                  <a:srgbClr val="9CDCFE"/>
                </a:solidFill>
                <a:highlight>
                  <a:srgbClr val="1E1E1E"/>
                </a:highlight>
                <a:latin typeface="Courier New"/>
                <a:ea typeface="Courier New"/>
                <a:cs typeface="Courier New"/>
                <a:sym typeface="Courier New"/>
              </a:rPr>
              <a:t>image</a:t>
            </a:r>
            <a:r>
              <a:rPr lang="en" sz="1050">
                <a:solidFill>
                  <a:srgbClr val="D4D4D4"/>
                </a:solidFill>
                <a:highlight>
                  <a:srgbClr val="1E1E1E"/>
                </a:highlight>
                <a:latin typeface="Courier New"/>
                <a:ea typeface="Courier New"/>
                <a:cs typeface="Courier New"/>
                <a:sym typeface="Courier New"/>
              </a:rPr>
              <a:t>=img,</a:t>
            </a:r>
            <a:r>
              <a:rPr lang="en" sz="1050">
                <a:solidFill>
                  <a:srgbClr val="9CDCFE"/>
                </a:solidFill>
                <a:highlight>
                  <a:srgbClr val="1E1E1E"/>
                </a:highlight>
                <a:latin typeface="Courier New"/>
                <a:ea typeface="Courier New"/>
                <a:cs typeface="Courier New"/>
                <a:sym typeface="Courier New"/>
              </a:rPr>
              <a:t>bg</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'black'</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heading.pack()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heading2=Label(root,</a:t>
            </a:r>
            <a:r>
              <a:rPr lang="en" sz="1050">
                <a:solidFill>
                  <a:srgbClr val="9CDCFE"/>
                </a:solidFill>
                <a:highlight>
                  <a:srgbClr val="1E1E1E"/>
                </a:highlight>
                <a:latin typeface="Courier New"/>
                <a:ea typeface="Courier New"/>
                <a:cs typeface="Courier New"/>
                <a:sym typeface="Courier New"/>
              </a:rPr>
              <a:t>text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"Photo to Emoji"</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pady</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0</a:t>
            </a: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font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'arial'</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45</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'bold'</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bg</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'black'</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fg</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'#CDCDCD'</a:t>
            </a: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heading2.pack()</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 = tk.Label(</a:t>
            </a:r>
            <a:r>
              <a:rPr lang="en" sz="1050">
                <a:solidFill>
                  <a:srgbClr val="9CDCFE"/>
                </a:solidFill>
                <a:highlight>
                  <a:srgbClr val="1E1E1E"/>
                </a:highlight>
                <a:latin typeface="Courier New"/>
                <a:ea typeface="Courier New"/>
                <a:cs typeface="Courier New"/>
                <a:sym typeface="Courier New"/>
              </a:rPr>
              <a:t>master</a:t>
            </a:r>
            <a:r>
              <a:rPr lang="en" sz="1050">
                <a:solidFill>
                  <a:srgbClr val="D4D4D4"/>
                </a:solidFill>
                <a:highlight>
                  <a:srgbClr val="1E1E1E"/>
                </a:highlight>
                <a:latin typeface="Courier New"/>
                <a:ea typeface="Courier New"/>
                <a:cs typeface="Courier New"/>
                <a:sym typeface="Courier New"/>
              </a:rPr>
              <a:t>=root,</a:t>
            </a:r>
            <a:r>
              <a:rPr lang="en" sz="1050">
                <a:solidFill>
                  <a:srgbClr val="9CDCFE"/>
                </a:solidFill>
                <a:highlight>
                  <a:srgbClr val="1E1E1E"/>
                </a:highlight>
                <a:latin typeface="Courier New"/>
                <a:ea typeface="Courier New"/>
                <a:cs typeface="Courier New"/>
                <a:sym typeface="Courier New"/>
              </a:rPr>
              <a:t>padx</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50</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bd</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10</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lmain2 = tk.Label(</a:t>
            </a:r>
            <a:r>
              <a:rPr lang="en" sz="1050">
                <a:solidFill>
                  <a:srgbClr val="9CDCFE"/>
                </a:solidFill>
                <a:highlight>
                  <a:srgbClr val="1E1E1E"/>
                </a:highlight>
                <a:latin typeface="Courier New"/>
                <a:ea typeface="Courier New"/>
                <a:cs typeface="Courier New"/>
                <a:sym typeface="Courier New"/>
              </a:rPr>
              <a:t>master</a:t>
            </a:r>
            <a:r>
              <a:rPr lang="en" sz="1050">
                <a:solidFill>
                  <a:srgbClr val="D4D4D4"/>
                </a:solidFill>
                <a:highlight>
                  <a:srgbClr val="1E1E1E"/>
                </a:highlight>
                <a:latin typeface="Courier New"/>
                <a:ea typeface="Courier New"/>
                <a:cs typeface="Courier New"/>
                <a:sym typeface="Courier New"/>
              </a:rPr>
              <a:t>=root,</a:t>
            </a:r>
            <a:r>
              <a:rPr lang="en" sz="1050">
                <a:solidFill>
                  <a:srgbClr val="9CDCFE"/>
                </a:solidFill>
                <a:highlight>
                  <a:srgbClr val="1E1E1E"/>
                </a:highlight>
                <a:latin typeface="Courier New"/>
                <a:ea typeface="Courier New"/>
                <a:cs typeface="Courier New"/>
                <a:sym typeface="Courier New"/>
              </a:rPr>
              <a:t>bd</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10</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lmain3=tk.Label(</a:t>
            </a:r>
            <a:r>
              <a:rPr lang="en" sz="1050">
                <a:solidFill>
                  <a:srgbClr val="9CDCFE"/>
                </a:solidFill>
                <a:highlight>
                  <a:srgbClr val="1E1E1E"/>
                </a:highlight>
                <a:latin typeface="Courier New"/>
                <a:ea typeface="Courier New"/>
                <a:cs typeface="Courier New"/>
                <a:sym typeface="Courier New"/>
              </a:rPr>
              <a:t>master</a:t>
            </a:r>
            <a:r>
              <a:rPr lang="en" sz="1050">
                <a:solidFill>
                  <a:srgbClr val="D4D4D4"/>
                </a:solidFill>
                <a:highlight>
                  <a:srgbClr val="1E1E1E"/>
                </a:highlight>
                <a:latin typeface="Courier New"/>
                <a:ea typeface="Courier New"/>
                <a:cs typeface="Courier New"/>
                <a:sym typeface="Courier New"/>
              </a:rPr>
              <a:t>=root,</a:t>
            </a:r>
            <a:r>
              <a:rPr lang="en" sz="1050">
                <a:solidFill>
                  <a:srgbClr val="9CDCFE"/>
                </a:solidFill>
                <a:highlight>
                  <a:srgbClr val="1E1E1E"/>
                </a:highlight>
                <a:latin typeface="Courier New"/>
                <a:ea typeface="Courier New"/>
                <a:cs typeface="Courier New"/>
                <a:sym typeface="Courier New"/>
              </a:rPr>
              <a:t>bd</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10</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fg</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"#CDCDCD"</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bg</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'black'</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lmain.pack(</a:t>
            </a:r>
            <a:r>
              <a:rPr lang="en" sz="1050">
                <a:solidFill>
                  <a:srgbClr val="9CDCFE"/>
                </a:solidFill>
                <a:highlight>
                  <a:srgbClr val="1E1E1E"/>
                </a:highlight>
                <a:latin typeface="Courier New"/>
                <a:ea typeface="Courier New"/>
                <a:cs typeface="Courier New"/>
                <a:sym typeface="Courier New"/>
              </a:rPr>
              <a:t>side</a:t>
            </a:r>
            <a:r>
              <a:rPr lang="en" sz="1050">
                <a:solidFill>
                  <a:srgbClr val="D4D4D4"/>
                </a:solidFill>
                <a:highlight>
                  <a:srgbClr val="1E1E1E"/>
                </a:highlight>
                <a:latin typeface="Courier New"/>
                <a:ea typeface="Courier New"/>
                <a:cs typeface="Courier New"/>
                <a:sym typeface="Courier New"/>
              </a:rPr>
              <a:t>=LEFT)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lmain.place(</a:t>
            </a:r>
            <a:r>
              <a:rPr lang="en" sz="1050">
                <a:solidFill>
                  <a:srgbClr val="9CDCFE"/>
                </a:solidFill>
                <a:highlight>
                  <a:srgbClr val="1E1E1E"/>
                </a:highlight>
                <a:latin typeface="Courier New"/>
                <a:ea typeface="Courier New"/>
                <a:cs typeface="Courier New"/>
                <a:sym typeface="Courier New"/>
              </a:rPr>
              <a:t>x</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50</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y</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250</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569CD6"/>
              </a:solidFill>
              <a:highlight>
                <a:srgbClr val="1E1E1E"/>
              </a:highlight>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3"/>
          <p:cNvSpPr txBox="1"/>
          <p:nvPr>
            <p:ph idx="1" type="body"/>
          </p:nvPr>
        </p:nvSpPr>
        <p:spPr>
          <a:xfrm>
            <a:off x="1052550" y="634650"/>
            <a:ext cx="7038900" cy="3636300"/>
          </a:xfrm>
          <a:prstGeom prst="rect">
            <a:avLst/>
          </a:prstGeom>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lmain3.pack()</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lmain3.place(</a:t>
            </a:r>
            <a:r>
              <a:rPr lang="en" sz="1050">
                <a:solidFill>
                  <a:srgbClr val="9CDCFE"/>
                </a:solidFill>
                <a:highlight>
                  <a:srgbClr val="1E1E1E"/>
                </a:highlight>
                <a:latin typeface="Courier New"/>
                <a:ea typeface="Courier New"/>
                <a:cs typeface="Courier New"/>
                <a:sym typeface="Courier New"/>
              </a:rPr>
              <a:t>x</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960</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y</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250</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lmain2.pack(</a:t>
            </a:r>
            <a:r>
              <a:rPr lang="en" sz="1050">
                <a:solidFill>
                  <a:srgbClr val="9CDCFE"/>
                </a:solidFill>
                <a:highlight>
                  <a:srgbClr val="1E1E1E"/>
                </a:highlight>
                <a:latin typeface="Courier New"/>
                <a:ea typeface="Courier New"/>
                <a:cs typeface="Courier New"/>
                <a:sym typeface="Courier New"/>
              </a:rPr>
              <a:t>side</a:t>
            </a:r>
            <a:r>
              <a:rPr lang="en" sz="1050">
                <a:solidFill>
                  <a:srgbClr val="D4D4D4"/>
                </a:solidFill>
                <a:highlight>
                  <a:srgbClr val="1E1E1E"/>
                </a:highlight>
                <a:latin typeface="Courier New"/>
                <a:ea typeface="Courier New"/>
                <a:cs typeface="Courier New"/>
                <a:sym typeface="Courier New"/>
              </a:rPr>
              <a:t>=RIGHT)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lmain2.place(</a:t>
            </a:r>
            <a:r>
              <a:rPr lang="en" sz="1050">
                <a:solidFill>
                  <a:srgbClr val="9CDCFE"/>
                </a:solidFill>
                <a:highlight>
                  <a:srgbClr val="1E1E1E"/>
                </a:highlight>
                <a:latin typeface="Courier New"/>
                <a:ea typeface="Courier New"/>
                <a:cs typeface="Courier New"/>
                <a:sym typeface="Courier New"/>
              </a:rPr>
              <a:t>x</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900</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y</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350</a:t>
            </a:r>
            <a:r>
              <a:rPr lang="en"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root.title(</a:t>
            </a:r>
            <a:r>
              <a:rPr lang="en" sz="1050">
                <a:solidFill>
                  <a:srgbClr val="CE9178"/>
                </a:solidFill>
                <a:highlight>
                  <a:srgbClr val="1E1E1E"/>
                </a:highlight>
                <a:latin typeface="Courier New"/>
                <a:ea typeface="Courier New"/>
                <a:cs typeface="Courier New"/>
                <a:sym typeface="Courier New"/>
              </a:rPr>
              <a:t>"Photo To Emoji"</a:t>
            </a: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root.geometry(</a:t>
            </a:r>
            <a:r>
              <a:rPr lang="en" sz="1050">
                <a:solidFill>
                  <a:srgbClr val="CE9178"/>
                </a:solidFill>
                <a:highlight>
                  <a:srgbClr val="1E1E1E"/>
                </a:highlight>
                <a:latin typeface="Courier New"/>
                <a:ea typeface="Courier New"/>
                <a:cs typeface="Courier New"/>
                <a:sym typeface="Courier New"/>
              </a:rPr>
              <a:t>"1400x900+100+10"</a:t>
            </a: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root[</a:t>
            </a:r>
            <a:r>
              <a:rPr lang="en" sz="1050">
                <a:solidFill>
                  <a:srgbClr val="CE9178"/>
                </a:solidFill>
                <a:highlight>
                  <a:srgbClr val="1E1E1E"/>
                </a:highlight>
                <a:latin typeface="Courier New"/>
                <a:ea typeface="Courier New"/>
                <a:cs typeface="Courier New"/>
                <a:sym typeface="Courier New"/>
              </a:rPr>
              <a:t>'bg'</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'black'</a:t>
            </a:r>
            <a:endParaRPr sz="1050">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exitbutton = Button(root,</a:t>
            </a:r>
            <a:r>
              <a:rPr lang="en" sz="1050">
                <a:solidFill>
                  <a:srgbClr val="9CDCFE"/>
                </a:solidFill>
                <a:highlight>
                  <a:srgbClr val="1E1E1E"/>
                </a:highlight>
                <a:latin typeface="Courier New"/>
                <a:ea typeface="Courier New"/>
                <a:cs typeface="Courier New"/>
                <a:sym typeface="Courier New"/>
              </a:rPr>
              <a:t>text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'Quit'</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fg</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"red"</a:t>
            </a:r>
            <a:r>
              <a:rPr lang="en" sz="1050">
                <a:solidFill>
                  <a:srgbClr val="D4D4D4"/>
                </a:solidFill>
                <a:highlight>
                  <a:srgbClr val="1E1E1E"/>
                </a:highlight>
                <a:latin typeface="Courier New"/>
                <a:ea typeface="Courier New"/>
                <a:cs typeface="Courier New"/>
                <a:sym typeface="Courier New"/>
              </a:rPr>
              <a:t>,</a:t>
            </a:r>
            <a:r>
              <a:rPr lang="en" sz="1050">
                <a:solidFill>
                  <a:srgbClr val="9CDCFE"/>
                </a:solidFill>
                <a:highlight>
                  <a:srgbClr val="1E1E1E"/>
                </a:highlight>
                <a:latin typeface="Courier New"/>
                <a:ea typeface="Courier New"/>
                <a:cs typeface="Courier New"/>
                <a:sym typeface="Courier New"/>
              </a:rPr>
              <a:t>command</a:t>
            </a:r>
            <a:r>
              <a:rPr lang="en" sz="1050">
                <a:solidFill>
                  <a:srgbClr val="D4D4D4"/>
                </a:solidFill>
                <a:highlight>
                  <a:srgbClr val="1E1E1E"/>
                </a:highlight>
                <a:latin typeface="Courier New"/>
                <a:ea typeface="Courier New"/>
                <a:cs typeface="Courier New"/>
                <a:sym typeface="Courier New"/>
              </a:rPr>
              <a:t>=root.destroy</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050">
                <a:solidFill>
                  <a:srgbClr val="9CDCFE"/>
                </a:solidFill>
                <a:highlight>
                  <a:srgbClr val="1E1E1E"/>
                </a:highlight>
                <a:latin typeface="Courier New"/>
                <a:ea typeface="Courier New"/>
                <a:cs typeface="Courier New"/>
                <a:sym typeface="Courier New"/>
              </a:rPr>
              <a:t>font</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'arial'</a:t>
            </a:r>
            <a:r>
              <a:rPr lang="en" sz="1050">
                <a:solidFill>
                  <a:srgbClr val="D4D4D4"/>
                </a:solidFill>
                <a:highlight>
                  <a:srgbClr val="1E1E1E"/>
                </a:highlight>
                <a:latin typeface="Courier New"/>
                <a:ea typeface="Courier New"/>
                <a:cs typeface="Courier New"/>
                <a:sym typeface="Courier New"/>
              </a:rPr>
              <a:t>,</a:t>
            </a:r>
            <a:r>
              <a:rPr lang="en" sz="1050">
                <a:solidFill>
                  <a:srgbClr val="B5CEA8"/>
                </a:solidFill>
                <a:highlight>
                  <a:srgbClr val="1E1E1E"/>
                </a:highlight>
                <a:latin typeface="Courier New"/>
                <a:ea typeface="Courier New"/>
                <a:cs typeface="Courier New"/>
                <a:sym typeface="Courier New"/>
              </a:rPr>
              <a:t>25</a:t>
            </a:r>
            <a:r>
              <a:rPr lang="en" sz="1050">
                <a:solidFill>
                  <a:srgbClr val="D4D4D4"/>
                </a:solidFill>
                <a:highlight>
                  <a:srgbClr val="1E1E1E"/>
                </a:highlight>
                <a:latin typeface="Courier New"/>
                <a:ea typeface="Courier New"/>
                <a:cs typeface="Courier New"/>
                <a:sym typeface="Courier New"/>
              </a:rPr>
              <a:t>,</a:t>
            </a:r>
            <a:r>
              <a:rPr lang="en" sz="1050">
                <a:solidFill>
                  <a:srgbClr val="CE9178"/>
                </a:solidFill>
                <a:highlight>
                  <a:srgbClr val="1E1E1E"/>
                </a:highlight>
                <a:latin typeface="Courier New"/>
                <a:ea typeface="Courier New"/>
                <a:cs typeface="Courier New"/>
                <a:sym typeface="Courier New"/>
              </a:rPr>
              <a:t>'bold'</a:t>
            </a:r>
            <a:r>
              <a:rPr lang="en" sz="1050">
                <a:solidFill>
                  <a:srgbClr val="D4D4D4"/>
                </a:solidFill>
                <a:highlight>
                  <a:srgbClr val="1E1E1E"/>
                </a:highlight>
                <a:latin typeface="Courier New"/>
                <a:ea typeface="Courier New"/>
                <a:cs typeface="Courier New"/>
                <a:sym typeface="Courier New"/>
              </a:rPr>
              <a:t>)).pack(</a:t>
            </a:r>
            <a:r>
              <a:rPr lang="en" sz="1050">
                <a:solidFill>
                  <a:srgbClr val="9CDCFE"/>
                </a:solidFill>
                <a:highlight>
                  <a:srgbClr val="1E1E1E"/>
                </a:highlight>
                <a:latin typeface="Courier New"/>
                <a:ea typeface="Courier New"/>
                <a:cs typeface="Courier New"/>
                <a:sym typeface="Courier New"/>
              </a:rPr>
              <a:t>side</a:t>
            </a:r>
            <a:r>
              <a:rPr lang="en" sz="1050">
                <a:solidFill>
                  <a:srgbClr val="D4D4D4"/>
                </a:solidFill>
                <a:highlight>
                  <a:srgbClr val="1E1E1E"/>
                </a:highlight>
                <a:latin typeface="Courier New"/>
                <a:ea typeface="Courier New"/>
                <a:cs typeface="Courier New"/>
                <a:sym typeface="Courier New"/>
              </a:rPr>
              <a:t> = BOTTOM)</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show_vid()</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show_vid2()</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root.mainloop()</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4"/>
          <p:cNvSpPr txBox="1"/>
          <p:nvPr>
            <p:ph type="title"/>
          </p:nvPr>
        </p:nvSpPr>
        <p:spPr>
          <a:xfrm>
            <a:off x="1297500" y="317550"/>
            <a:ext cx="4521000" cy="600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latin typeface="Comfortaa"/>
                <a:ea typeface="Comfortaa"/>
                <a:cs typeface="Comfortaa"/>
                <a:sym typeface="Comfortaa"/>
              </a:rPr>
              <a:t>Demo Video</a:t>
            </a:r>
            <a:endParaRPr/>
          </a:p>
        </p:txBody>
      </p:sp>
      <p:sp>
        <p:nvSpPr>
          <p:cNvPr id="313" name="Google Shape;313;p44"/>
          <p:cNvSpPr txBox="1"/>
          <p:nvPr>
            <p:ph type="title"/>
          </p:nvPr>
        </p:nvSpPr>
        <p:spPr>
          <a:xfrm>
            <a:off x="1297500" y="1990950"/>
            <a:ext cx="6942900" cy="580800"/>
          </a:xfrm>
          <a:prstGeom prst="rect">
            <a:avLst/>
          </a:prstGeom>
        </p:spPr>
        <p:txBody>
          <a:bodyPr anchorCtr="0" anchor="t" bIns="91425" lIns="91425" spcFirstLastPara="1" rIns="91425" wrap="square" tIns="91425">
            <a:normAutofit fontScale="90000"/>
          </a:bodyPr>
          <a:lstStyle/>
          <a:p>
            <a:pPr indent="0" lvl="0" marL="0" rtl="0" algn="just">
              <a:spcBef>
                <a:spcPts val="0"/>
              </a:spcBef>
              <a:spcAft>
                <a:spcPts val="0"/>
              </a:spcAft>
              <a:buNone/>
            </a:pPr>
            <a:r>
              <a:rPr b="1" lang="en">
                <a:latin typeface="Comfortaa"/>
                <a:ea typeface="Comfortaa"/>
                <a:cs typeface="Comfortaa"/>
                <a:sym typeface="Comfortaa"/>
              </a:rPr>
              <a:t>Link:</a:t>
            </a:r>
            <a:endParaRPr b="1">
              <a:latin typeface="Comfortaa"/>
              <a:ea typeface="Comfortaa"/>
              <a:cs typeface="Comfortaa"/>
              <a:sym typeface="Comfortaa"/>
            </a:endParaRPr>
          </a:p>
          <a:p>
            <a:pPr indent="0" lvl="0" marL="0" rtl="0" algn="just">
              <a:spcBef>
                <a:spcPts val="0"/>
              </a:spcBef>
              <a:spcAft>
                <a:spcPts val="0"/>
              </a:spcAft>
              <a:buNone/>
            </a:pPr>
            <a:r>
              <a:t/>
            </a:r>
            <a:endParaRPr b="1">
              <a:latin typeface="Comfortaa"/>
              <a:ea typeface="Comfortaa"/>
              <a:cs typeface="Comfortaa"/>
              <a:sym typeface="Comfortaa"/>
            </a:endParaRPr>
          </a:p>
          <a:p>
            <a:pPr indent="0" lvl="0" marL="0" rtl="0" algn="just">
              <a:spcBef>
                <a:spcPts val="0"/>
              </a:spcBef>
              <a:spcAft>
                <a:spcPts val="0"/>
              </a:spcAft>
              <a:buNone/>
            </a:pPr>
            <a:r>
              <a:rPr b="1" lang="en" u="sng">
                <a:solidFill>
                  <a:schemeClr val="hlink"/>
                </a:solidFill>
                <a:latin typeface="Comfortaa"/>
                <a:ea typeface="Comfortaa"/>
                <a:cs typeface="Comfortaa"/>
                <a:sym typeface="Comfortaa"/>
                <a:hlinkClick r:id="rId3"/>
              </a:rPr>
              <a:t>https://drive.google.com/file/d/1gqYtSkRnz3HE0j3he6DpJwfPz6fl4jk8/view?usp=sharing</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5"/>
          <p:cNvSpPr txBox="1"/>
          <p:nvPr>
            <p:ph type="title"/>
          </p:nvPr>
        </p:nvSpPr>
        <p:spPr>
          <a:xfrm>
            <a:off x="2209650" y="2281350"/>
            <a:ext cx="4724700" cy="580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latin typeface="Comfortaa"/>
                <a:ea typeface="Comfortaa"/>
                <a:cs typeface="Comfortaa"/>
                <a:sym typeface="Comfortaa"/>
              </a:rPr>
              <a:t>Snapshots of the Project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pic>
        <p:nvPicPr>
          <p:cNvPr id="323" name="Google Shape;323;p46"/>
          <p:cNvPicPr preferRelativeResize="0"/>
          <p:nvPr/>
        </p:nvPicPr>
        <p:blipFill>
          <a:blip r:embed="rId3">
            <a:alphaModFix/>
          </a:blip>
          <a:stretch>
            <a:fillRect/>
          </a:stretch>
        </p:blipFill>
        <p:spPr>
          <a:xfrm>
            <a:off x="1146700" y="242712"/>
            <a:ext cx="7997299" cy="4550925"/>
          </a:xfrm>
          <a:prstGeom prst="rect">
            <a:avLst/>
          </a:prstGeom>
          <a:noFill/>
          <a:ln>
            <a:noFill/>
          </a:ln>
        </p:spPr>
      </p:pic>
      <p:sp>
        <p:nvSpPr>
          <p:cNvPr id="324" name="Google Shape;324;p46"/>
          <p:cNvSpPr txBox="1"/>
          <p:nvPr>
            <p:ph type="title"/>
          </p:nvPr>
        </p:nvSpPr>
        <p:spPr>
          <a:xfrm rot="-5400000">
            <a:off x="-921425" y="2281363"/>
            <a:ext cx="3012300" cy="58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000">
                <a:latin typeface="Comfortaa"/>
                <a:ea typeface="Comfortaa"/>
                <a:cs typeface="Comfortaa"/>
                <a:sym typeface="Comfortaa"/>
              </a:rPr>
              <a:t>train.py</a:t>
            </a:r>
            <a:endParaRPr sz="2000">
              <a:latin typeface="Comfortaa"/>
              <a:ea typeface="Comfortaa"/>
              <a:cs typeface="Comfortaa"/>
              <a:sym typeface="Comfortaa"/>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30" name="Google Shape;330;p47"/>
          <p:cNvPicPr preferRelativeResize="0"/>
          <p:nvPr/>
        </p:nvPicPr>
        <p:blipFill>
          <a:blip r:embed="rId3">
            <a:alphaModFix/>
          </a:blip>
          <a:stretch>
            <a:fillRect/>
          </a:stretch>
        </p:blipFill>
        <p:spPr>
          <a:xfrm>
            <a:off x="1089500" y="259738"/>
            <a:ext cx="8054499" cy="4624076"/>
          </a:xfrm>
          <a:prstGeom prst="rect">
            <a:avLst/>
          </a:prstGeom>
          <a:noFill/>
          <a:ln>
            <a:noFill/>
          </a:ln>
        </p:spPr>
      </p:pic>
      <p:sp>
        <p:nvSpPr>
          <p:cNvPr id="331" name="Google Shape;331;p47"/>
          <p:cNvSpPr txBox="1"/>
          <p:nvPr>
            <p:ph type="title"/>
          </p:nvPr>
        </p:nvSpPr>
        <p:spPr>
          <a:xfrm rot="-5400000">
            <a:off x="-921425" y="2281363"/>
            <a:ext cx="3012300" cy="58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000">
                <a:latin typeface="Comfortaa"/>
                <a:ea typeface="Comfortaa"/>
                <a:cs typeface="Comfortaa"/>
                <a:sym typeface="Comfortaa"/>
              </a:rPr>
              <a:t>train.py</a:t>
            </a:r>
            <a:endParaRPr sz="2000">
              <a:latin typeface="Comfortaa"/>
              <a:ea typeface="Comfortaa"/>
              <a:cs typeface="Comfortaa"/>
              <a:sym typeface="Comfortaa"/>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pic>
        <p:nvPicPr>
          <p:cNvPr id="336" name="Google Shape;336;p48"/>
          <p:cNvPicPr preferRelativeResize="0"/>
          <p:nvPr/>
        </p:nvPicPr>
        <p:blipFill>
          <a:blip r:embed="rId3">
            <a:alphaModFix/>
          </a:blip>
          <a:stretch>
            <a:fillRect/>
          </a:stretch>
        </p:blipFill>
        <p:spPr>
          <a:xfrm>
            <a:off x="1114850" y="993200"/>
            <a:ext cx="8029149" cy="3157150"/>
          </a:xfrm>
          <a:prstGeom prst="rect">
            <a:avLst/>
          </a:prstGeom>
          <a:noFill/>
          <a:ln>
            <a:noFill/>
          </a:ln>
        </p:spPr>
      </p:pic>
      <p:sp>
        <p:nvSpPr>
          <p:cNvPr id="337" name="Google Shape;337;p48"/>
          <p:cNvSpPr txBox="1"/>
          <p:nvPr>
            <p:ph type="title"/>
          </p:nvPr>
        </p:nvSpPr>
        <p:spPr>
          <a:xfrm rot="-5400000">
            <a:off x="-921425" y="2281363"/>
            <a:ext cx="3012300" cy="58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000">
                <a:latin typeface="Comfortaa"/>
                <a:ea typeface="Comfortaa"/>
                <a:cs typeface="Comfortaa"/>
                <a:sym typeface="Comfortaa"/>
              </a:rPr>
              <a:t>train</a:t>
            </a:r>
            <a:r>
              <a:rPr lang="en" sz="2000">
                <a:latin typeface="Comfortaa"/>
                <a:ea typeface="Comfortaa"/>
                <a:cs typeface="Comfortaa"/>
                <a:sym typeface="Comfortaa"/>
              </a:rPr>
              <a:t>.py</a:t>
            </a:r>
            <a:endParaRPr sz="2000">
              <a:latin typeface="Comfortaa"/>
              <a:ea typeface="Comfortaa"/>
              <a:cs typeface="Comfortaa"/>
              <a:sym typeface="Comforta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43" name="Google Shape;343;p49"/>
          <p:cNvPicPr preferRelativeResize="0"/>
          <p:nvPr/>
        </p:nvPicPr>
        <p:blipFill>
          <a:blip r:embed="rId3">
            <a:alphaModFix/>
          </a:blip>
          <a:stretch>
            <a:fillRect/>
          </a:stretch>
        </p:blipFill>
        <p:spPr>
          <a:xfrm>
            <a:off x="1165650" y="259700"/>
            <a:ext cx="7978349" cy="4624075"/>
          </a:xfrm>
          <a:prstGeom prst="rect">
            <a:avLst/>
          </a:prstGeom>
          <a:noFill/>
          <a:ln>
            <a:noFill/>
          </a:ln>
        </p:spPr>
      </p:pic>
      <p:sp>
        <p:nvSpPr>
          <p:cNvPr id="344" name="Google Shape;344;p49"/>
          <p:cNvSpPr txBox="1"/>
          <p:nvPr>
            <p:ph type="title"/>
          </p:nvPr>
        </p:nvSpPr>
        <p:spPr>
          <a:xfrm rot="-5400000">
            <a:off x="-921425" y="2281363"/>
            <a:ext cx="3012300" cy="58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000">
                <a:latin typeface="Comfortaa"/>
                <a:ea typeface="Comfortaa"/>
                <a:cs typeface="Comfortaa"/>
                <a:sym typeface="Comfortaa"/>
              </a:rPr>
              <a:t>gui</a:t>
            </a:r>
            <a:r>
              <a:rPr lang="en" sz="2000">
                <a:latin typeface="Comfortaa"/>
                <a:ea typeface="Comfortaa"/>
                <a:cs typeface="Comfortaa"/>
                <a:sym typeface="Comfortaa"/>
              </a:rPr>
              <a:t>.py</a:t>
            </a:r>
            <a:endParaRPr sz="2000">
              <a:latin typeface="Comfortaa"/>
              <a:ea typeface="Comfortaa"/>
              <a:cs typeface="Comfortaa"/>
              <a:sym typeface="Comfortaa"/>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50" name="Google Shape;350;p50"/>
          <p:cNvPicPr preferRelativeResize="0"/>
          <p:nvPr/>
        </p:nvPicPr>
        <p:blipFill>
          <a:blip r:embed="rId3">
            <a:alphaModFix/>
          </a:blip>
          <a:stretch>
            <a:fillRect/>
          </a:stretch>
        </p:blipFill>
        <p:spPr>
          <a:xfrm>
            <a:off x="1170450" y="259713"/>
            <a:ext cx="8016426" cy="4624076"/>
          </a:xfrm>
          <a:prstGeom prst="rect">
            <a:avLst/>
          </a:prstGeom>
          <a:noFill/>
          <a:ln>
            <a:noFill/>
          </a:ln>
        </p:spPr>
      </p:pic>
      <p:sp>
        <p:nvSpPr>
          <p:cNvPr id="351" name="Google Shape;351;p50"/>
          <p:cNvSpPr txBox="1"/>
          <p:nvPr>
            <p:ph type="title"/>
          </p:nvPr>
        </p:nvSpPr>
        <p:spPr>
          <a:xfrm rot="-5400000">
            <a:off x="-921425" y="2281363"/>
            <a:ext cx="3012300" cy="58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000">
                <a:latin typeface="Comfortaa"/>
                <a:ea typeface="Comfortaa"/>
                <a:cs typeface="Comfortaa"/>
                <a:sym typeface="Comfortaa"/>
              </a:rPr>
              <a:t>gui.py</a:t>
            </a:r>
            <a:endParaRPr sz="2000">
              <a:latin typeface="Comfortaa"/>
              <a:ea typeface="Comfortaa"/>
              <a:cs typeface="Comfortaa"/>
              <a:sym typeface="Comfortaa"/>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5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57" name="Google Shape;357;p51"/>
          <p:cNvPicPr preferRelativeResize="0"/>
          <p:nvPr/>
        </p:nvPicPr>
        <p:blipFill>
          <a:blip r:embed="rId3">
            <a:alphaModFix/>
          </a:blip>
          <a:stretch>
            <a:fillRect/>
          </a:stretch>
        </p:blipFill>
        <p:spPr>
          <a:xfrm>
            <a:off x="1127575" y="259713"/>
            <a:ext cx="8016426" cy="4624075"/>
          </a:xfrm>
          <a:prstGeom prst="rect">
            <a:avLst/>
          </a:prstGeom>
          <a:noFill/>
          <a:ln>
            <a:noFill/>
          </a:ln>
        </p:spPr>
      </p:pic>
      <p:sp>
        <p:nvSpPr>
          <p:cNvPr id="358" name="Google Shape;358;p51"/>
          <p:cNvSpPr txBox="1"/>
          <p:nvPr>
            <p:ph type="title"/>
          </p:nvPr>
        </p:nvSpPr>
        <p:spPr>
          <a:xfrm rot="-5400000">
            <a:off x="-921425" y="2281363"/>
            <a:ext cx="3012300" cy="58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000">
                <a:latin typeface="Comfortaa"/>
                <a:ea typeface="Comfortaa"/>
                <a:cs typeface="Comfortaa"/>
                <a:sym typeface="Comfortaa"/>
              </a:rPr>
              <a:t>gui.py</a:t>
            </a:r>
            <a:endParaRPr sz="2000">
              <a:latin typeface="Comfortaa"/>
              <a:ea typeface="Comfortaa"/>
              <a:cs typeface="Comfortaa"/>
              <a:sym typeface="Comforta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6"/>
          <p:cNvSpPr txBox="1"/>
          <p:nvPr>
            <p:ph idx="1" type="body"/>
          </p:nvPr>
        </p:nvSpPr>
        <p:spPr>
          <a:xfrm>
            <a:off x="1052550" y="1116150"/>
            <a:ext cx="7038900" cy="3575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852"/>
              <a:buNone/>
            </a:pPr>
            <a:r>
              <a:rPr lang="en" sz="1307">
                <a:latin typeface="Nunito"/>
                <a:ea typeface="Nunito"/>
                <a:cs typeface="Nunito"/>
                <a:sym typeface="Nunito"/>
              </a:rPr>
              <a:t>The FER2013 or </a:t>
            </a:r>
            <a:r>
              <a:rPr lang="en" sz="1307">
                <a:latin typeface="Nunito"/>
                <a:ea typeface="Nunito"/>
                <a:cs typeface="Nunito"/>
                <a:sym typeface="Nunito"/>
              </a:rPr>
              <a:t>Facial Expression Recognition </a:t>
            </a:r>
            <a:r>
              <a:rPr lang="en" sz="1307">
                <a:latin typeface="Nunito"/>
                <a:ea typeface="Nunito"/>
                <a:cs typeface="Nunito"/>
                <a:sym typeface="Nunito"/>
              </a:rPr>
              <a:t>dataset consists of 48*48 pixel grayscale face images. The images are centered and occupy an equal amount of space. This dataset consist of facial emotions of following categories:</a:t>
            </a:r>
            <a:endParaRPr sz="1307">
              <a:latin typeface="Nunito"/>
              <a:ea typeface="Nunito"/>
              <a:cs typeface="Nunito"/>
              <a:sym typeface="Nunito"/>
            </a:endParaRPr>
          </a:p>
          <a:p>
            <a:pPr indent="0" lvl="0" marL="0" rtl="0" algn="l">
              <a:lnSpc>
                <a:spcPct val="95000"/>
              </a:lnSpc>
              <a:spcBef>
                <a:spcPts val="1200"/>
              </a:spcBef>
              <a:spcAft>
                <a:spcPts val="0"/>
              </a:spcAft>
              <a:buSzPts val="852"/>
              <a:buNone/>
            </a:pPr>
            <a:r>
              <a:rPr lang="en" sz="1307">
                <a:latin typeface="Nunito"/>
                <a:ea typeface="Nunito"/>
                <a:cs typeface="Nunito"/>
                <a:sym typeface="Nunito"/>
              </a:rPr>
              <a:t>0: Angry</a:t>
            </a:r>
            <a:endParaRPr sz="1307">
              <a:latin typeface="Nunito"/>
              <a:ea typeface="Nunito"/>
              <a:cs typeface="Nunito"/>
              <a:sym typeface="Nunito"/>
            </a:endParaRPr>
          </a:p>
          <a:p>
            <a:pPr indent="0" lvl="0" marL="0" rtl="0" algn="l">
              <a:lnSpc>
                <a:spcPct val="95000"/>
              </a:lnSpc>
              <a:spcBef>
                <a:spcPts val="1200"/>
              </a:spcBef>
              <a:spcAft>
                <a:spcPts val="0"/>
              </a:spcAft>
              <a:buSzPts val="852"/>
              <a:buNone/>
            </a:pPr>
            <a:r>
              <a:rPr lang="en" sz="1307">
                <a:latin typeface="Nunito"/>
                <a:ea typeface="Nunito"/>
                <a:cs typeface="Nunito"/>
                <a:sym typeface="Nunito"/>
              </a:rPr>
              <a:t>1: Disgusted</a:t>
            </a:r>
            <a:endParaRPr sz="1307">
              <a:latin typeface="Nunito"/>
              <a:ea typeface="Nunito"/>
              <a:cs typeface="Nunito"/>
              <a:sym typeface="Nunito"/>
            </a:endParaRPr>
          </a:p>
          <a:p>
            <a:pPr indent="0" lvl="0" marL="0" rtl="0" algn="l">
              <a:lnSpc>
                <a:spcPct val="95000"/>
              </a:lnSpc>
              <a:spcBef>
                <a:spcPts val="1200"/>
              </a:spcBef>
              <a:spcAft>
                <a:spcPts val="0"/>
              </a:spcAft>
              <a:buSzPts val="852"/>
              <a:buNone/>
            </a:pPr>
            <a:r>
              <a:rPr lang="en" sz="1307">
                <a:latin typeface="Nunito"/>
                <a:ea typeface="Nunito"/>
                <a:cs typeface="Nunito"/>
                <a:sym typeface="Nunito"/>
              </a:rPr>
              <a:t>2: Fearful</a:t>
            </a:r>
            <a:endParaRPr sz="1307">
              <a:latin typeface="Nunito"/>
              <a:ea typeface="Nunito"/>
              <a:cs typeface="Nunito"/>
              <a:sym typeface="Nunito"/>
            </a:endParaRPr>
          </a:p>
          <a:p>
            <a:pPr indent="0" lvl="0" marL="0" rtl="0" algn="l">
              <a:lnSpc>
                <a:spcPct val="95000"/>
              </a:lnSpc>
              <a:spcBef>
                <a:spcPts val="1200"/>
              </a:spcBef>
              <a:spcAft>
                <a:spcPts val="0"/>
              </a:spcAft>
              <a:buSzPts val="852"/>
              <a:buNone/>
            </a:pPr>
            <a:r>
              <a:rPr lang="en" sz="1307">
                <a:latin typeface="Nunito"/>
                <a:ea typeface="Nunito"/>
                <a:cs typeface="Nunito"/>
                <a:sym typeface="Nunito"/>
              </a:rPr>
              <a:t>3: Happy</a:t>
            </a:r>
            <a:endParaRPr sz="1307">
              <a:latin typeface="Nunito"/>
              <a:ea typeface="Nunito"/>
              <a:cs typeface="Nunito"/>
              <a:sym typeface="Nunito"/>
            </a:endParaRPr>
          </a:p>
          <a:p>
            <a:pPr indent="0" lvl="0" marL="0" rtl="0" algn="l">
              <a:lnSpc>
                <a:spcPct val="95000"/>
              </a:lnSpc>
              <a:spcBef>
                <a:spcPts val="1200"/>
              </a:spcBef>
              <a:spcAft>
                <a:spcPts val="0"/>
              </a:spcAft>
              <a:buSzPts val="852"/>
              <a:buNone/>
            </a:pPr>
            <a:r>
              <a:rPr lang="en" sz="1307">
                <a:latin typeface="Nunito"/>
                <a:ea typeface="Nunito"/>
                <a:cs typeface="Nunito"/>
                <a:sym typeface="Nunito"/>
              </a:rPr>
              <a:t>4: Neutral</a:t>
            </a:r>
            <a:endParaRPr sz="1307">
              <a:latin typeface="Nunito"/>
              <a:ea typeface="Nunito"/>
              <a:cs typeface="Nunito"/>
              <a:sym typeface="Nunito"/>
            </a:endParaRPr>
          </a:p>
          <a:p>
            <a:pPr indent="0" lvl="0" marL="0" rtl="0" algn="l">
              <a:lnSpc>
                <a:spcPct val="95000"/>
              </a:lnSpc>
              <a:spcBef>
                <a:spcPts val="1200"/>
              </a:spcBef>
              <a:spcAft>
                <a:spcPts val="0"/>
              </a:spcAft>
              <a:buSzPts val="852"/>
              <a:buNone/>
            </a:pPr>
            <a:r>
              <a:rPr lang="en" sz="1307">
                <a:latin typeface="Nunito"/>
                <a:ea typeface="Nunito"/>
                <a:cs typeface="Nunito"/>
                <a:sym typeface="Nunito"/>
              </a:rPr>
              <a:t>5: Sad</a:t>
            </a:r>
            <a:endParaRPr sz="1307">
              <a:latin typeface="Nunito"/>
              <a:ea typeface="Nunito"/>
              <a:cs typeface="Nunito"/>
              <a:sym typeface="Nunito"/>
            </a:endParaRPr>
          </a:p>
          <a:p>
            <a:pPr indent="0" lvl="0" marL="0" rtl="0" algn="l">
              <a:lnSpc>
                <a:spcPct val="95000"/>
              </a:lnSpc>
              <a:spcBef>
                <a:spcPts val="1200"/>
              </a:spcBef>
              <a:spcAft>
                <a:spcPts val="0"/>
              </a:spcAft>
              <a:buSzPts val="852"/>
              <a:buNone/>
            </a:pPr>
            <a:r>
              <a:rPr lang="en" sz="1307">
                <a:latin typeface="Nunito"/>
                <a:ea typeface="Nunito"/>
                <a:cs typeface="Nunito"/>
                <a:sym typeface="Nunito"/>
              </a:rPr>
              <a:t>6: S</a:t>
            </a:r>
            <a:r>
              <a:rPr lang="en" sz="1307">
                <a:latin typeface="Nunito"/>
                <a:ea typeface="Nunito"/>
                <a:cs typeface="Nunito"/>
                <a:sym typeface="Nunito"/>
              </a:rPr>
              <a:t>urprised</a:t>
            </a:r>
            <a:endParaRPr sz="1307">
              <a:latin typeface="Nunito"/>
              <a:ea typeface="Nunito"/>
              <a:cs typeface="Nunito"/>
              <a:sym typeface="Nunito"/>
            </a:endParaRPr>
          </a:p>
          <a:p>
            <a:pPr indent="0" lvl="0" marL="0" rtl="0" algn="r">
              <a:lnSpc>
                <a:spcPct val="95000"/>
              </a:lnSpc>
              <a:spcBef>
                <a:spcPts val="1200"/>
              </a:spcBef>
              <a:spcAft>
                <a:spcPts val="1200"/>
              </a:spcAft>
              <a:buSzPts val="852"/>
              <a:buNone/>
            </a:pPr>
            <a:r>
              <a:rPr lang="en" sz="1307">
                <a:latin typeface="Nunito"/>
                <a:ea typeface="Nunito"/>
                <a:cs typeface="Nunito"/>
                <a:sym typeface="Nunito"/>
              </a:rPr>
              <a:t>(Download FER2013: www.kaggle.com/deadskull7/fer2013)</a:t>
            </a:r>
            <a:endParaRPr sz="1307">
              <a:latin typeface="Nunito"/>
              <a:ea typeface="Nunito"/>
              <a:cs typeface="Nunito"/>
              <a:sym typeface="Nunito"/>
            </a:endParaRPr>
          </a:p>
        </p:txBody>
      </p:sp>
      <p:sp>
        <p:nvSpPr>
          <p:cNvPr id="157" name="Google Shape;157;p16"/>
          <p:cNvSpPr txBox="1"/>
          <p:nvPr>
            <p:ph type="title"/>
          </p:nvPr>
        </p:nvSpPr>
        <p:spPr>
          <a:xfrm>
            <a:off x="1052550" y="202050"/>
            <a:ext cx="7038900" cy="914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2000">
                <a:latin typeface="Comfortaa"/>
                <a:ea typeface="Comfortaa"/>
                <a:cs typeface="Comfortaa"/>
                <a:sym typeface="Comfortaa"/>
              </a:rPr>
              <a:t>About the Dataset</a:t>
            </a:r>
            <a:endParaRPr b="1" sz="2000">
              <a:latin typeface="Comfortaa"/>
              <a:ea typeface="Comfortaa"/>
              <a:cs typeface="Comfortaa"/>
              <a:sym typeface="Comfortaa"/>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5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64" name="Google Shape;364;p52"/>
          <p:cNvPicPr preferRelativeResize="0"/>
          <p:nvPr/>
        </p:nvPicPr>
        <p:blipFill>
          <a:blip r:embed="rId3">
            <a:alphaModFix/>
          </a:blip>
          <a:stretch>
            <a:fillRect/>
          </a:stretch>
        </p:blipFill>
        <p:spPr>
          <a:xfrm>
            <a:off x="1070550" y="259725"/>
            <a:ext cx="8073450" cy="4624075"/>
          </a:xfrm>
          <a:prstGeom prst="rect">
            <a:avLst/>
          </a:prstGeom>
          <a:noFill/>
          <a:ln>
            <a:noFill/>
          </a:ln>
        </p:spPr>
      </p:pic>
      <p:sp>
        <p:nvSpPr>
          <p:cNvPr id="365" name="Google Shape;365;p52"/>
          <p:cNvSpPr txBox="1"/>
          <p:nvPr>
            <p:ph type="title"/>
          </p:nvPr>
        </p:nvSpPr>
        <p:spPr>
          <a:xfrm rot="-5400000">
            <a:off x="-921425" y="2281363"/>
            <a:ext cx="3012300" cy="58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000">
                <a:latin typeface="Comfortaa"/>
                <a:ea typeface="Comfortaa"/>
                <a:cs typeface="Comfortaa"/>
                <a:sym typeface="Comfortaa"/>
              </a:rPr>
              <a:t>gui.py</a:t>
            </a:r>
            <a:endParaRPr sz="2000">
              <a:latin typeface="Comfortaa"/>
              <a:ea typeface="Comfortaa"/>
              <a:cs typeface="Comfortaa"/>
              <a:sym typeface="Comfortaa"/>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53"/>
          <p:cNvSpPr txBox="1"/>
          <p:nvPr>
            <p:ph type="title"/>
          </p:nvPr>
        </p:nvSpPr>
        <p:spPr>
          <a:xfrm>
            <a:off x="2209650" y="2281350"/>
            <a:ext cx="4724700" cy="580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b="1" lang="en">
                <a:latin typeface="Comfortaa"/>
                <a:ea typeface="Comfortaa"/>
                <a:cs typeface="Comfortaa"/>
                <a:sym typeface="Comfortaa"/>
              </a:rPr>
              <a:t>Results and Discussion</a:t>
            </a:r>
            <a:endParaRPr b="1">
              <a:latin typeface="Comfortaa"/>
              <a:ea typeface="Comfortaa"/>
              <a:cs typeface="Comfortaa"/>
              <a:sym typeface="Comfortaa"/>
            </a:endParaRPr>
          </a:p>
          <a:p>
            <a:pPr indent="0" lvl="0" marL="0" rtl="0" algn="ctr">
              <a:spcBef>
                <a:spcPts val="0"/>
              </a:spcBef>
              <a:spcAft>
                <a:spcPts val="0"/>
              </a:spcAft>
              <a:buNone/>
            </a:pPr>
            <a:r>
              <a:rPr b="1" lang="en">
                <a:latin typeface="Comfortaa"/>
                <a:ea typeface="Comfortaa"/>
                <a:cs typeface="Comfortaa"/>
                <a:sym typeface="Comfortaa"/>
              </a:rPr>
              <a:t>(Output)</a:t>
            </a:r>
            <a:endParaRPr b="1">
              <a:latin typeface="Comfortaa"/>
              <a:ea typeface="Comfortaa"/>
              <a:cs typeface="Comfortaa"/>
              <a:sym typeface="Comfortaa"/>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pic>
        <p:nvPicPr>
          <p:cNvPr id="375" name="Google Shape;375;p54"/>
          <p:cNvPicPr preferRelativeResize="0"/>
          <p:nvPr/>
        </p:nvPicPr>
        <p:blipFill rotWithShape="1">
          <a:blip r:embed="rId3">
            <a:alphaModFix/>
          </a:blip>
          <a:srcRect b="2979" l="6666" r="2639" t="21400"/>
          <a:stretch/>
        </p:blipFill>
        <p:spPr>
          <a:xfrm>
            <a:off x="925488" y="861488"/>
            <a:ext cx="7293024" cy="34205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pic>
        <p:nvPicPr>
          <p:cNvPr id="380" name="Google Shape;380;p55"/>
          <p:cNvPicPr preferRelativeResize="0"/>
          <p:nvPr/>
        </p:nvPicPr>
        <p:blipFill rotWithShape="1">
          <a:blip r:embed="rId3">
            <a:alphaModFix/>
          </a:blip>
          <a:srcRect b="2960" l="0" r="3855" t="22462"/>
          <a:stretch/>
        </p:blipFill>
        <p:spPr>
          <a:xfrm>
            <a:off x="884375" y="867825"/>
            <a:ext cx="7375251" cy="34078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56"/>
          <p:cNvPicPr preferRelativeResize="0"/>
          <p:nvPr/>
        </p:nvPicPr>
        <p:blipFill rotWithShape="1">
          <a:blip r:embed="rId3">
            <a:alphaModFix/>
          </a:blip>
          <a:srcRect b="2960" l="0" r="7441" t="17237"/>
          <a:stretch/>
        </p:blipFill>
        <p:spPr>
          <a:xfrm>
            <a:off x="830862" y="757350"/>
            <a:ext cx="7482275" cy="36288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7"/>
          <p:cNvSpPr txBox="1"/>
          <p:nvPr/>
        </p:nvSpPr>
        <p:spPr>
          <a:xfrm>
            <a:off x="1297500" y="1340400"/>
            <a:ext cx="7119900" cy="24627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200"/>
              </a:spcBef>
              <a:spcAft>
                <a:spcPts val="0"/>
              </a:spcAft>
              <a:buNone/>
            </a:pPr>
            <a:r>
              <a:rPr lang="en" sz="1200">
                <a:solidFill>
                  <a:schemeClr val="lt1"/>
                </a:solidFill>
                <a:highlight>
                  <a:srgbClr val="03182B"/>
                </a:highlight>
                <a:latin typeface="Comfortaa"/>
                <a:ea typeface="Comfortaa"/>
                <a:cs typeface="Comfortaa"/>
                <a:sym typeface="Comfortaa"/>
              </a:rPr>
              <a:t>As the application is executed the tensorflow </a:t>
            </a:r>
            <a:r>
              <a:rPr lang="en" sz="1200">
                <a:solidFill>
                  <a:schemeClr val="lt1"/>
                </a:solidFill>
                <a:highlight>
                  <a:srgbClr val="03182B"/>
                </a:highlight>
                <a:latin typeface="Comfortaa"/>
                <a:ea typeface="Comfortaa"/>
                <a:cs typeface="Comfortaa"/>
                <a:sym typeface="Comfortaa"/>
              </a:rPr>
              <a:t>libraries</a:t>
            </a:r>
            <a:r>
              <a:rPr lang="en" sz="1200">
                <a:solidFill>
                  <a:schemeClr val="lt1"/>
                </a:solidFill>
                <a:highlight>
                  <a:srgbClr val="03182B"/>
                </a:highlight>
                <a:latin typeface="Comfortaa"/>
                <a:ea typeface="Comfortaa"/>
                <a:cs typeface="Comfortaa"/>
                <a:sym typeface="Comfortaa"/>
              </a:rPr>
              <a:t> are initiated and the haarcascade frontal face classifier starts running with a bounding box on the user’s face with real time prediction of their current emotion, which is done by our CNN model from trained on the FER2013 dataset. An emoji is displayed alongside the user’s face with corresponding emotion. </a:t>
            </a:r>
            <a:endParaRPr sz="1200">
              <a:solidFill>
                <a:schemeClr val="lt1"/>
              </a:solidFill>
              <a:highlight>
                <a:srgbClr val="03182B"/>
              </a:highlight>
              <a:latin typeface="Comfortaa"/>
              <a:ea typeface="Comfortaa"/>
              <a:cs typeface="Comfortaa"/>
              <a:sym typeface="Comfortaa"/>
            </a:endParaRPr>
          </a:p>
          <a:p>
            <a:pPr indent="0" lvl="0" marL="0" rtl="0" algn="just">
              <a:lnSpc>
                <a:spcPct val="150000"/>
              </a:lnSpc>
              <a:spcBef>
                <a:spcPts val="1200"/>
              </a:spcBef>
              <a:spcAft>
                <a:spcPts val="1200"/>
              </a:spcAft>
              <a:buNone/>
            </a:pPr>
            <a:r>
              <a:rPr lang="en" sz="1200">
                <a:solidFill>
                  <a:schemeClr val="lt1"/>
                </a:solidFill>
                <a:highlight>
                  <a:srgbClr val="03182B"/>
                </a:highlight>
                <a:latin typeface="Comfortaa"/>
                <a:ea typeface="Comfortaa"/>
                <a:cs typeface="Comfortaa"/>
                <a:sym typeface="Comfortaa"/>
              </a:rPr>
              <a:t>The prediction and presentation are done simultaneously and in real time due to which this particular environment demands for high processing speed, which unfortunately, could not be provided due to system limitations, thus a set delay was introduced.</a:t>
            </a:r>
            <a:endParaRPr sz="1200">
              <a:solidFill>
                <a:schemeClr val="lt1"/>
              </a:solidFill>
              <a:highlight>
                <a:srgbClr val="03182B"/>
              </a:highlight>
              <a:latin typeface="Comfortaa"/>
              <a:ea typeface="Comfortaa"/>
              <a:cs typeface="Comfortaa"/>
              <a:sym typeface="Comfortaa"/>
            </a:endParaRPr>
          </a:p>
        </p:txBody>
      </p:sp>
      <p:sp>
        <p:nvSpPr>
          <p:cNvPr id="391" name="Google Shape;391;p57"/>
          <p:cNvSpPr txBox="1"/>
          <p:nvPr>
            <p:ph type="title"/>
          </p:nvPr>
        </p:nvSpPr>
        <p:spPr>
          <a:xfrm>
            <a:off x="1297500" y="317550"/>
            <a:ext cx="3594900" cy="60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Comfortaa"/>
                <a:ea typeface="Comfortaa"/>
                <a:cs typeface="Comfortaa"/>
                <a:sym typeface="Comfortaa"/>
              </a:rPr>
              <a:t>Result</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58"/>
          <p:cNvSpPr txBox="1"/>
          <p:nvPr>
            <p:ph type="title"/>
          </p:nvPr>
        </p:nvSpPr>
        <p:spPr>
          <a:xfrm>
            <a:off x="1297500" y="317550"/>
            <a:ext cx="3594900" cy="60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Comfortaa"/>
                <a:ea typeface="Comfortaa"/>
                <a:cs typeface="Comfortaa"/>
                <a:sym typeface="Comfortaa"/>
              </a:rPr>
              <a:t>Observation</a:t>
            </a:r>
            <a:endParaRPr/>
          </a:p>
        </p:txBody>
      </p:sp>
      <p:sp>
        <p:nvSpPr>
          <p:cNvPr id="397" name="Google Shape;397;p58"/>
          <p:cNvSpPr txBox="1"/>
          <p:nvPr/>
        </p:nvSpPr>
        <p:spPr>
          <a:xfrm>
            <a:off x="1233725" y="918450"/>
            <a:ext cx="7119900" cy="34479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200"/>
              </a:spcBef>
              <a:spcAft>
                <a:spcPts val="0"/>
              </a:spcAft>
              <a:buNone/>
            </a:pPr>
            <a:r>
              <a:rPr lang="en" sz="1200">
                <a:solidFill>
                  <a:schemeClr val="lt1"/>
                </a:solidFill>
                <a:highlight>
                  <a:srgbClr val="03182B"/>
                </a:highlight>
                <a:latin typeface="Comfortaa"/>
                <a:ea typeface="Comfortaa"/>
                <a:cs typeface="Comfortaa"/>
                <a:sym typeface="Comfortaa"/>
              </a:rPr>
              <a:t>From the above outputs we can make out that the actual image  and the respective emoji  predicted by the model  have  same emotion representation. Thus, after training the dataset the accuracy of the model is 84.56% and loss is reduced to 0.3  thus we can expect that this model is capable enough to give somewhat accurate predictions. </a:t>
            </a:r>
            <a:endParaRPr sz="1200">
              <a:solidFill>
                <a:schemeClr val="lt1"/>
              </a:solidFill>
              <a:highlight>
                <a:srgbClr val="03182B"/>
              </a:highlight>
              <a:latin typeface="Comfortaa"/>
              <a:ea typeface="Comfortaa"/>
              <a:cs typeface="Comfortaa"/>
              <a:sym typeface="Comfortaa"/>
            </a:endParaRPr>
          </a:p>
          <a:p>
            <a:pPr indent="0" lvl="0" marL="0" rtl="0" algn="just">
              <a:lnSpc>
                <a:spcPct val="150000"/>
              </a:lnSpc>
              <a:spcBef>
                <a:spcPts val="1200"/>
              </a:spcBef>
              <a:spcAft>
                <a:spcPts val="0"/>
              </a:spcAft>
              <a:buNone/>
            </a:pPr>
            <a:r>
              <a:rPr lang="en" sz="1200">
                <a:solidFill>
                  <a:schemeClr val="lt1"/>
                </a:solidFill>
                <a:highlight>
                  <a:srgbClr val="03182B"/>
                </a:highlight>
                <a:latin typeface="Comfortaa"/>
                <a:ea typeface="Comfortaa"/>
                <a:cs typeface="Comfortaa"/>
                <a:sym typeface="Comfortaa"/>
              </a:rPr>
              <a:t>The tkinter module does its job at the trigger for opening and closing the camera source to capture frames and display them depending on </a:t>
            </a:r>
            <a:r>
              <a:rPr lang="en" sz="1200">
                <a:solidFill>
                  <a:schemeClr val="lt1"/>
                </a:solidFill>
                <a:highlight>
                  <a:srgbClr val="03182B"/>
                </a:highlight>
                <a:latin typeface="Comfortaa"/>
                <a:ea typeface="Comfortaa"/>
                <a:cs typeface="Comfortaa"/>
                <a:sym typeface="Comfortaa"/>
              </a:rPr>
              <a:t>the set delay.</a:t>
            </a:r>
            <a:endParaRPr sz="1200">
              <a:solidFill>
                <a:schemeClr val="lt1"/>
              </a:solidFill>
              <a:highlight>
                <a:srgbClr val="03182B"/>
              </a:highlight>
              <a:latin typeface="Comfortaa"/>
              <a:ea typeface="Comfortaa"/>
              <a:cs typeface="Comfortaa"/>
              <a:sym typeface="Comfortaa"/>
            </a:endParaRPr>
          </a:p>
          <a:p>
            <a:pPr indent="0" lvl="0" marL="0" rtl="0" algn="just">
              <a:lnSpc>
                <a:spcPct val="150000"/>
              </a:lnSpc>
              <a:spcBef>
                <a:spcPts val="1200"/>
              </a:spcBef>
              <a:spcAft>
                <a:spcPts val="1200"/>
              </a:spcAft>
              <a:buNone/>
            </a:pPr>
            <a:r>
              <a:rPr lang="en" sz="1200">
                <a:solidFill>
                  <a:schemeClr val="lt1"/>
                </a:solidFill>
                <a:highlight>
                  <a:srgbClr val="03182B"/>
                </a:highlight>
                <a:latin typeface="Comfortaa"/>
                <a:ea typeface="Comfortaa"/>
                <a:cs typeface="Comfortaa"/>
                <a:sym typeface="Comfortaa"/>
              </a:rPr>
              <a:t>The only drawback is, due to </a:t>
            </a:r>
            <a:r>
              <a:rPr lang="en" sz="1200">
                <a:solidFill>
                  <a:schemeClr val="lt1"/>
                </a:solidFill>
                <a:highlight>
                  <a:srgbClr val="03182B"/>
                </a:highlight>
                <a:latin typeface="Comfortaa"/>
                <a:ea typeface="Comfortaa"/>
                <a:cs typeface="Comfortaa"/>
                <a:sym typeface="Comfortaa"/>
              </a:rPr>
              <a:t>its</a:t>
            </a:r>
            <a:r>
              <a:rPr lang="en" sz="1200">
                <a:solidFill>
                  <a:schemeClr val="lt1"/>
                </a:solidFill>
                <a:highlight>
                  <a:srgbClr val="03182B"/>
                </a:highlight>
                <a:latin typeface="Comfortaa"/>
                <a:ea typeface="Comfortaa"/>
                <a:cs typeface="Comfortaa"/>
                <a:sym typeface="Comfortaa"/>
              </a:rPr>
              <a:t> hardware requirements the CPU usage tends to become high as the application opens and closes </a:t>
            </a:r>
            <a:r>
              <a:rPr lang="en" sz="1200">
                <a:solidFill>
                  <a:schemeClr val="lt1"/>
                </a:solidFill>
                <a:highlight>
                  <a:srgbClr val="03182B"/>
                </a:highlight>
                <a:latin typeface="Comfortaa"/>
                <a:ea typeface="Comfortaa"/>
                <a:cs typeface="Comfortaa"/>
                <a:sym typeface="Comfortaa"/>
              </a:rPr>
              <a:t>multiple</a:t>
            </a:r>
            <a:r>
              <a:rPr lang="en" sz="1200">
                <a:solidFill>
                  <a:schemeClr val="lt1"/>
                </a:solidFill>
                <a:highlight>
                  <a:srgbClr val="03182B"/>
                </a:highlight>
                <a:latin typeface="Comfortaa"/>
                <a:ea typeface="Comfortaa"/>
                <a:cs typeface="Comfortaa"/>
                <a:sym typeface="Comfortaa"/>
              </a:rPr>
              <a:t> times because of </a:t>
            </a:r>
            <a:r>
              <a:rPr lang="en" sz="1200">
                <a:solidFill>
                  <a:schemeClr val="lt1"/>
                </a:solidFill>
                <a:highlight>
                  <a:srgbClr val="03182B"/>
                </a:highlight>
                <a:latin typeface="Comfortaa"/>
                <a:ea typeface="Comfortaa"/>
                <a:cs typeface="Comfortaa"/>
                <a:sym typeface="Comfortaa"/>
              </a:rPr>
              <a:t>triggered mechanism of the application. To overcome this situation we had to delay the execution time from 10 millisecond to </a:t>
            </a:r>
            <a:r>
              <a:rPr lang="en" sz="1200">
                <a:solidFill>
                  <a:schemeClr val="lt1"/>
                </a:solidFill>
                <a:highlight>
                  <a:srgbClr val="03182B"/>
                </a:highlight>
                <a:latin typeface="Comfortaa"/>
                <a:ea typeface="Comfortaa"/>
                <a:cs typeface="Comfortaa"/>
                <a:sym typeface="Comfortaa"/>
              </a:rPr>
              <a:t> 1 second. Thus, for future recommendations we can work on building the fast and efficient system.  </a:t>
            </a:r>
            <a:endParaRPr>
              <a:highlight>
                <a:srgbClr val="FFFFFF"/>
              </a:highlight>
              <a:latin typeface="Lato"/>
              <a:ea typeface="Lato"/>
              <a:cs typeface="Lato"/>
              <a:sym typeface="Lat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59"/>
          <p:cNvSpPr txBox="1"/>
          <p:nvPr>
            <p:ph type="title"/>
          </p:nvPr>
        </p:nvSpPr>
        <p:spPr>
          <a:xfrm>
            <a:off x="1297500" y="317550"/>
            <a:ext cx="3594900" cy="60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Comfortaa"/>
                <a:ea typeface="Comfortaa"/>
                <a:cs typeface="Comfortaa"/>
                <a:sym typeface="Comfortaa"/>
              </a:rPr>
              <a:t>Conclusion</a:t>
            </a:r>
            <a:endParaRPr/>
          </a:p>
        </p:txBody>
      </p:sp>
      <p:sp>
        <p:nvSpPr>
          <p:cNvPr id="403" name="Google Shape;403;p59"/>
          <p:cNvSpPr txBox="1"/>
          <p:nvPr/>
        </p:nvSpPr>
        <p:spPr>
          <a:xfrm>
            <a:off x="1297500" y="1140300"/>
            <a:ext cx="6468300" cy="28629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200">
                <a:solidFill>
                  <a:schemeClr val="lt1"/>
                </a:solidFill>
                <a:highlight>
                  <a:srgbClr val="03182B"/>
                </a:highlight>
                <a:latin typeface="Comfortaa"/>
                <a:ea typeface="Comfortaa"/>
                <a:cs typeface="Comfortaa"/>
                <a:sym typeface="Comfortaa"/>
              </a:rPr>
              <a:t>The use of convolutional neural networks and using the adam optimizer gives us an optimal result for our project to classify the prediction done by the trained model (emotion_model.h5). </a:t>
            </a:r>
            <a:endParaRPr sz="1200">
              <a:solidFill>
                <a:schemeClr val="lt1"/>
              </a:solidFill>
              <a:highlight>
                <a:srgbClr val="03182B"/>
              </a:highlight>
              <a:latin typeface="Comfortaa"/>
              <a:ea typeface="Comfortaa"/>
              <a:cs typeface="Comfortaa"/>
              <a:sym typeface="Comfortaa"/>
            </a:endParaRPr>
          </a:p>
          <a:p>
            <a:pPr indent="0" lvl="0" marL="0" rtl="0" algn="just">
              <a:lnSpc>
                <a:spcPct val="150000"/>
              </a:lnSpc>
              <a:spcBef>
                <a:spcPts val="0"/>
              </a:spcBef>
              <a:spcAft>
                <a:spcPts val="0"/>
              </a:spcAft>
              <a:buNone/>
            </a:pPr>
            <a:r>
              <a:rPr lang="en" sz="1200">
                <a:solidFill>
                  <a:schemeClr val="lt1"/>
                </a:solidFill>
                <a:highlight>
                  <a:srgbClr val="03182B"/>
                </a:highlight>
                <a:latin typeface="Comfortaa"/>
                <a:ea typeface="Comfortaa"/>
                <a:cs typeface="Comfortaa"/>
                <a:sym typeface="Comfortaa"/>
              </a:rPr>
              <a:t>From this we can conclude that the project predicts the emotion of the user using the haarcascade frontal face classifier and the emotion is then displayed on the bounding box which produces the image of the respective emoji. </a:t>
            </a:r>
            <a:endParaRPr sz="1200">
              <a:solidFill>
                <a:schemeClr val="lt1"/>
              </a:solidFill>
              <a:highlight>
                <a:srgbClr val="03182B"/>
              </a:highlight>
              <a:latin typeface="Comfortaa"/>
              <a:ea typeface="Comfortaa"/>
              <a:cs typeface="Comfortaa"/>
              <a:sym typeface="Comfortaa"/>
            </a:endParaRPr>
          </a:p>
          <a:p>
            <a:pPr indent="0" lvl="0" marL="0" rtl="0" algn="just">
              <a:lnSpc>
                <a:spcPct val="150000"/>
              </a:lnSpc>
              <a:spcBef>
                <a:spcPts val="0"/>
              </a:spcBef>
              <a:spcAft>
                <a:spcPts val="0"/>
              </a:spcAft>
              <a:buNone/>
            </a:pPr>
            <a:r>
              <a:rPr lang="en" sz="1200">
                <a:solidFill>
                  <a:schemeClr val="lt1"/>
                </a:solidFill>
                <a:highlight>
                  <a:srgbClr val="03182B"/>
                </a:highlight>
                <a:latin typeface="Comfortaa"/>
                <a:ea typeface="Comfortaa"/>
                <a:cs typeface="Comfortaa"/>
                <a:sym typeface="Comfortaa"/>
              </a:rPr>
              <a:t>The project is quite simple to use and would be of great use in the field of machine learning in the upcoming years. </a:t>
            </a:r>
            <a:endParaRPr sz="1200">
              <a:solidFill>
                <a:schemeClr val="lt1"/>
              </a:solidFill>
              <a:highlight>
                <a:srgbClr val="03182B"/>
              </a:highlight>
              <a:latin typeface="Comfortaa"/>
              <a:ea typeface="Comfortaa"/>
              <a:cs typeface="Comfortaa"/>
              <a:sym typeface="Comfortaa"/>
            </a:endParaRPr>
          </a:p>
          <a:p>
            <a:pPr indent="0" lvl="0" marL="0" rtl="0" algn="just">
              <a:lnSpc>
                <a:spcPct val="150000"/>
              </a:lnSpc>
              <a:spcBef>
                <a:spcPts val="0"/>
              </a:spcBef>
              <a:spcAft>
                <a:spcPts val="0"/>
              </a:spcAft>
              <a:buNone/>
            </a:pPr>
            <a:r>
              <a:rPr lang="en" sz="1200">
                <a:solidFill>
                  <a:schemeClr val="lt1"/>
                </a:solidFill>
                <a:highlight>
                  <a:srgbClr val="03182B"/>
                </a:highlight>
                <a:latin typeface="Comfortaa"/>
                <a:ea typeface="Comfortaa"/>
                <a:cs typeface="Comfortaa"/>
                <a:sym typeface="Comfortaa"/>
              </a:rPr>
              <a:t>Although the model is not the best trained for day to day usage but our future aim is to increase the accuracy and consistency of the application.</a:t>
            </a:r>
            <a:endParaRPr sz="1200">
              <a:solidFill>
                <a:schemeClr val="lt1"/>
              </a:solidFill>
              <a:highlight>
                <a:srgbClr val="03182B"/>
              </a:highlight>
              <a:latin typeface="Comfortaa"/>
              <a:ea typeface="Comfortaa"/>
              <a:cs typeface="Comfortaa"/>
              <a:sym typeface="Comfortaa"/>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60"/>
          <p:cNvSpPr txBox="1"/>
          <p:nvPr>
            <p:ph type="title"/>
          </p:nvPr>
        </p:nvSpPr>
        <p:spPr>
          <a:xfrm>
            <a:off x="834575" y="1997400"/>
            <a:ext cx="4587000" cy="1148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700">
                <a:latin typeface="Caveat"/>
                <a:ea typeface="Caveat"/>
                <a:cs typeface="Caveat"/>
                <a:sym typeface="Caveat"/>
              </a:rPr>
              <a:t>Thank you</a:t>
            </a:r>
            <a:endParaRPr sz="4700">
              <a:latin typeface="Caveat"/>
              <a:ea typeface="Caveat"/>
              <a:cs typeface="Caveat"/>
              <a:sym typeface="Cave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1052550" y="2020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
                <a:latin typeface="Comfortaa"/>
                <a:ea typeface="Comfortaa"/>
                <a:cs typeface="Comfortaa"/>
                <a:sym typeface="Comfortaa"/>
              </a:rPr>
              <a:t>Existing work with Limitations</a:t>
            </a:r>
            <a:endParaRPr b="1">
              <a:latin typeface="Comfortaa"/>
              <a:ea typeface="Comfortaa"/>
              <a:cs typeface="Comfortaa"/>
              <a:sym typeface="Comfortaa"/>
            </a:endParaRPr>
          </a:p>
        </p:txBody>
      </p:sp>
      <p:sp>
        <p:nvSpPr>
          <p:cNvPr id="163" name="Google Shape;163;p17"/>
          <p:cNvSpPr txBox="1"/>
          <p:nvPr>
            <p:ph idx="1" type="body"/>
          </p:nvPr>
        </p:nvSpPr>
        <p:spPr>
          <a:xfrm>
            <a:off x="1052550" y="1116150"/>
            <a:ext cx="7038900" cy="2911200"/>
          </a:xfrm>
          <a:prstGeom prst="rect">
            <a:avLst/>
          </a:prstGeom>
        </p:spPr>
        <p:txBody>
          <a:bodyPr anchorCtr="0" anchor="t" bIns="91425" lIns="91425" spcFirstLastPara="1" rIns="91425" wrap="square" tIns="91425">
            <a:noAutofit/>
          </a:bodyPr>
          <a:lstStyle/>
          <a:p>
            <a:pPr indent="0" lvl="0" marL="0" rtl="0" algn="l">
              <a:lnSpc>
                <a:spcPct val="85000"/>
              </a:lnSpc>
              <a:spcBef>
                <a:spcPts val="1200"/>
              </a:spcBef>
              <a:spcAft>
                <a:spcPts val="0"/>
              </a:spcAft>
              <a:buSzPts val="935"/>
              <a:buNone/>
            </a:pPr>
            <a:r>
              <a:rPr lang="en" sz="1305">
                <a:latin typeface="Nunito"/>
                <a:ea typeface="Nunito"/>
                <a:cs typeface="Nunito"/>
                <a:sym typeface="Nunito"/>
              </a:rPr>
              <a:t>AR (Augmented Reality) Emoji is a feature which creates an animated version of yourself which can then be used to record your movements and facial expressions.</a:t>
            </a:r>
            <a:endParaRPr sz="1305">
              <a:latin typeface="Nunito"/>
              <a:ea typeface="Nunito"/>
              <a:cs typeface="Nunito"/>
              <a:sym typeface="Nunito"/>
            </a:endParaRPr>
          </a:p>
          <a:p>
            <a:pPr indent="0" lvl="0" marL="0" rtl="0" algn="l">
              <a:lnSpc>
                <a:spcPct val="85000"/>
              </a:lnSpc>
              <a:spcBef>
                <a:spcPts val="1200"/>
              </a:spcBef>
              <a:spcAft>
                <a:spcPts val="0"/>
              </a:spcAft>
              <a:buNone/>
            </a:pPr>
            <a:r>
              <a:rPr lang="en" sz="1305">
                <a:latin typeface="Nunito"/>
                <a:ea typeface="Nunito"/>
                <a:cs typeface="Nunito"/>
                <a:sym typeface="Nunito"/>
              </a:rPr>
              <a:t>AR Emoji Mask</a:t>
            </a:r>
            <a:endParaRPr sz="1305">
              <a:latin typeface="Nunito"/>
              <a:ea typeface="Nunito"/>
              <a:cs typeface="Nunito"/>
              <a:sym typeface="Nunito"/>
            </a:endParaRPr>
          </a:p>
          <a:p>
            <a:pPr indent="0" lvl="0" marL="0" rtl="0" algn="l">
              <a:lnSpc>
                <a:spcPct val="85000"/>
              </a:lnSpc>
              <a:spcBef>
                <a:spcPts val="1200"/>
              </a:spcBef>
              <a:spcAft>
                <a:spcPts val="0"/>
              </a:spcAft>
              <a:buNone/>
            </a:pPr>
            <a:r>
              <a:rPr lang="en" sz="1305">
                <a:latin typeface="Nunito"/>
                <a:ea typeface="Nunito"/>
                <a:cs typeface="Nunito"/>
                <a:sym typeface="Nunito"/>
              </a:rPr>
              <a:t>The AR Mask is perfect when you want to show off your new outfit but you may not be looking your best. To enable the AR Mask, simply tap the second icon on the top right of the screen.  When your face has been recognised your AR Emoji will copy your facial expressions, try frowning or smiling or poking your tongue out.</a:t>
            </a:r>
            <a:endParaRPr sz="1305">
              <a:latin typeface="Nunito"/>
              <a:ea typeface="Nunito"/>
              <a:cs typeface="Nunito"/>
              <a:sym typeface="Nunito"/>
            </a:endParaRPr>
          </a:p>
          <a:p>
            <a:pPr indent="0" lvl="0" marL="0" rtl="0" algn="l">
              <a:lnSpc>
                <a:spcPct val="85000"/>
              </a:lnSpc>
              <a:spcBef>
                <a:spcPts val="1200"/>
              </a:spcBef>
              <a:spcAft>
                <a:spcPts val="0"/>
              </a:spcAft>
              <a:buNone/>
            </a:pPr>
            <a:r>
              <a:rPr lang="en" sz="1305">
                <a:latin typeface="Nunito"/>
                <a:ea typeface="Nunito"/>
                <a:cs typeface="Nunito"/>
                <a:sym typeface="Nunito"/>
              </a:rPr>
              <a:t>Motion Figure</a:t>
            </a:r>
            <a:endParaRPr sz="1305">
              <a:latin typeface="Nunito"/>
              <a:ea typeface="Nunito"/>
              <a:cs typeface="Nunito"/>
              <a:sym typeface="Nunito"/>
            </a:endParaRPr>
          </a:p>
          <a:p>
            <a:pPr indent="0" lvl="0" marL="0" rtl="0" algn="l">
              <a:lnSpc>
                <a:spcPct val="85000"/>
              </a:lnSpc>
              <a:spcBef>
                <a:spcPts val="1200"/>
              </a:spcBef>
              <a:spcAft>
                <a:spcPts val="0"/>
              </a:spcAft>
              <a:buNone/>
            </a:pPr>
            <a:r>
              <a:rPr lang="en" sz="1305">
                <a:latin typeface="Nunito"/>
                <a:ea typeface="Nunito"/>
                <a:cs typeface="Nunito"/>
                <a:sym typeface="Nunito"/>
              </a:rPr>
              <a:t>Motion Figure allows you to take a photo of your current surrounds and lets you play with your AR Emoji. It's as simple as tapping on the Motion Figure icon, holding with a steady hand to take a clear photo of your surrounds and tapping on your AR Emoji once its popped up on your screen.</a:t>
            </a:r>
            <a:endParaRPr sz="1305">
              <a:latin typeface="Nunito"/>
              <a:ea typeface="Nunito"/>
              <a:cs typeface="Nunito"/>
              <a:sym typeface="Nunito"/>
            </a:endParaRPr>
          </a:p>
          <a:p>
            <a:pPr indent="0" lvl="0" marL="0" rtl="0" algn="l">
              <a:lnSpc>
                <a:spcPct val="85000"/>
              </a:lnSpc>
              <a:spcBef>
                <a:spcPts val="1200"/>
              </a:spcBef>
              <a:spcAft>
                <a:spcPts val="1200"/>
              </a:spcAft>
              <a:buSzPts val="935"/>
              <a:buNone/>
            </a:pPr>
            <a:r>
              <a:t/>
            </a:r>
            <a:endParaRPr sz="1305">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1052550" y="2020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
                <a:latin typeface="Comfortaa"/>
                <a:ea typeface="Comfortaa"/>
                <a:cs typeface="Comfortaa"/>
                <a:sym typeface="Comfortaa"/>
              </a:rPr>
              <a:t>Proposed Work and Methodology </a:t>
            </a:r>
            <a:endParaRPr b="1">
              <a:latin typeface="Comfortaa"/>
              <a:ea typeface="Comfortaa"/>
              <a:cs typeface="Comfortaa"/>
              <a:sym typeface="Comfortaa"/>
            </a:endParaRPr>
          </a:p>
        </p:txBody>
      </p:sp>
      <p:sp>
        <p:nvSpPr>
          <p:cNvPr id="169" name="Google Shape;169;p18"/>
          <p:cNvSpPr txBox="1"/>
          <p:nvPr>
            <p:ph idx="1" type="body"/>
          </p:nvPr>
        </p:nvSpPr>
        <p:spPr>
          <a:xfrm>
            <a:off x="1052550" y="1116150"/>
            <a:ext cx="7038900" cy="2911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 sz="1302">
                <a:latin typeface="Nunito"/>
                <a:ea typeface="Nunito"/>
                <a:cs typeface="Nunito"/>
                <a:sym typeface="Nunito"/>
              </a:rPr>
              <a:t>As mentioned earlier, we will be building a convolution neural network architecture using OpenCV and train our model using FER2013 dataset.</a:t>
            </a:r>
            <a:endParaRPr sz="1302">
              <a:latin typeface="Nunito"/>
              <a:ea typeface="Nunito"/>
              <a:cs typeface="Nunito"/>
              <a:sym typeface="Nunito"/>
            </a:endParaRPr>
          </a:p>
          <a:p>
            <a:pPr indent="0" lvl="0" marL="0" rtl="0" algn="l">
              <a:lnSpc>
                <a:spcPct val="95000"/>
              </a:lnSpc>
              <a:spcBef>
                <a:spcPts val="1200"/>
              </a:spcBef>
              <a:spcAft>
                <a:spcPts val="0"/>
              </a:spcAft>
              <a:buSzPts val="1018"/>
              <a:buNone/>
            </a:pPr>
            <a:r>
              <a:rPr lang="en" sz="1302">
                <a:latin typeface="Nunito"/>
                <a:ea typeface="Nunito"/>
                <a:cs typeface="Nunito"/>
                <a:sym typeface="Nunito"/>
              </a:rPr>
              <a:t>The workflow of faceAlter is a 3 stage process:</a:t>
            </a:r>
            <a:endParaRPr sz="1302">
              <a:latin typeface="Nunito"/>
              <a:ea typeface="Nunito"/>
              <a:cs typeface="Nunito"/>
              <a:sym typeface="Nunito"/>
            </a:endParaRPr>
          </a:p>
          <a:p>
            <a:pPr indent="0" lvl="0" marL="0" rtl="0" algn="l">
              <a:lnSpc>
                <a:spcPct val="95000"/>
              </a:lnSpc>
              <a:spcBef>
                <a:spcPts val="1200"/>
              </a:spcBef>
              <a:spcAft>
                <a:spcPts val="0"/>
              </a:spcAft>
              <a:buSzPts val="1018"/>
              <a:buNone/>
            </a:pPr>
            <a:r>
              <a:rPr lang="en" sz="1302">
                <a:latin typeface="Nunito"/>
                <a:ea typeface="Nunito"/>
                <a:cs typeface="Nunito"/>
                <a:sym typeface="Nunito"/>
              </a:rPr>
              <a:t>Stage 1 - Facial detection and tracing </a:t>
            </a:r>
            <a:endParaRPr sz="1302">
              <a:latin typeface="Nunito"/>
              <a:ea typeface="Nunito"/>
              <a:cs typeface="Nunito"/>
              <a:sym typeface="Nunito"/>
            </a:endParaRPr>
          </a:p>
          <a:p>
            <a:pPr indent="0" lvl="0" marL="0" rtl="0" algn="l">
              <a:lnSpc>
                <a:spcPct val="95000"/>
              </a:lnSpc>
              <a:spcBef>
                <a:spcPts val="1200"/>
              </a:spcBef>
              <a:spcAft>
                <a:spcPts val="0"/>
              </a:spcAft>
              <a:buSzPts val="1018"/>
              <a:buNone/>
            </a:pPr>
            <a:r>
              <a:rPr lang="en" sz="1302">
                <a:latin typeface="Nunito"/>
                <a:ea typeface="Nunito"/>
                <a:cs typeface="Nunito"/>
                <a:sym typeface="Nunito"/>
              </a:rPr>
              <a:t>Stage 2 - Extraction of features</a:t>
            </a:r>
            <a:endParaRPr sz="1302">
              <a:latin typeface="Nunito"/>
              <a:ea typeface="Nunito"/>
              <a:cs typeface="Nunito"/>
              <a:sym typeface="Nunito"/>
            </a:endParaRPr>
          </a:p>
          <a:p>
            <a:pPr indent="0" lvl="0" marL="0" rtl="0" algn="l">
              <a:lnSpc>
                <a:spcPct val="95000"/>
              </a:lnSpc>
              <a:spcBef>
                <a:spcPts val="1200"/>
              </a:spcBef>
              <a:spcAft>
                <a:spcPts val="0"/>
              </a:spcAft>
              <a:buSzPts val="1018"/>
              <a:buNone/>
            </a:pPr>
            <a:r>
              <a:rPr lang="en" sz="1302">
                <a:latin typeface="Nunito"/>
                <a:ea typeface="Nunito"/>
                <a:cs typeface="Nunito"/>
                <a:sym typeface="Nunito"/>
              </a:rPr>
              <a:t>Stage 3 - Classification</a:t>
            </a:r>
            <a:endParaRPr sz="1302">
              <a:latin typeface="Nunito"/>
              <a:ea typeface="Nunito"/>
              <a:cs typeface="Nunito"/>
              <a:sym typeface="Nunito"/>
            </a:endParaRPr>
          </a:p>
          <a:p>
            <a:pPr indent="0" lvl="0" marL="0" rtl="0" algn="l">
              <a:lnSpc>
                <a:spcPct val="95000"/>
              </a:lnSpc>
              <a:spcBef>
                <a:spcPts val="1200"/>
              </a:spcBef>
              <a:spcAft>
                <a:spcPts val="0"/>
              </a:spcAft>
              <a:buSzPts val="1018"/>
              <a:buNone/>
            </a:pPr>
            <a:r>
              <a:rPr lang="en" sz="1302">
                <a:latin typeface="Nunito"/>
                <a:ea typeface="Nunito"/>
                <a:cs typeface="Nunito"/>
                <a:sym typeface="Nunito"/>
              </a:rPr>
              <a:t>The model uses haarcascade xml to detect the face and traces the bounding box in the webcam capturing a frame which is then preprocessed. After preprocessing and extraction of the required features, the feature points are then fed to the model for classification.</a:t>
            </a:r>
            <a:endParaRPr sz="1302">
              <a:latin typeface="Nunito"/>
              <a:ea typeface="Nunito"/>
              <a:cs typeface="Nunito"/>
              <a:sym typeface="Nunito"/>
            </a:endParaRPr>
          </a:p>
          <a:p>
            <a:pPr indent="0" lvl="0" marL="0" rtl="0" algn="l">
              <a:lnSpc>
                <a:spcPct val="95000"/>
              </a:lnSpc>
              <a:spcBef>
                <a:spcPts val="1200"/>
              </a:spcBef>
              <a:spcAft>
                <a:spcPts val="1200"/>
              </a:spcAft>
              <a:buSzPts val="1018"/>
              <a:buNone/>
            </a:pPr>
            <a:r>
              <a:t/>
            </a:r>
            <a:endParaRPr sz="1302">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9"/>
          <p:cNvSpPr txBox="1"/>
          <p:nvPr>
            <p:ph type="title"/>
          </p:nvPr>
        </p:nvSpPr>
        <p:spPr>
          <a:xfrm>
            <a:off x="1052550" y="202050"/>
            <a:ext cx="7038900" cy="914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2000">
                <a:latin typeface="Comfortaa"/>
                <a:ea typeface="Comfortaa"/>
                <a:cs typeface="Comfortaa"/>
                <a:sym typeface="Comfortaa"/>
              </a:rPr>
              <a:t>Steps to be followed</a:t>
            </a:r>
            <a:endParaRPr b="1" sz="2000">
              <a:latin typeface="Comfortaa"/>
              <a:ea typeface="Comfortaa"/>
              <a:cs typeface="Comfortaa"/>
              <a:sym typeface="Comfortaa"/>
            </a:endParaRPr>
          </a:p>
        </p:txBody>
      </p:sp>
      <p:sp>
        <p:nvSpPr>
          <p:cNvPr id="175" name="Google Shape;175;p19"/>
          <p:cNvSpPr txBox="1"/>
          <p:nvPr>
            <p:ph idx="1" type="body"/>
          </p:nvPr>
        </p:nvSpPr>
        <p:spPr>
          <a:xfrm>
            <a:off x="1052550" y="1116150"/>
            <a:ext cx="7038900" cy="2911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 sz="1302">
                <a:latin typeface="Nunito SemiBold"/>
                <a:ea typeface="Nunito SemiBold"/>
                <a:cs typeface="Nunito SemiBold"/>
                <a:sym typeface="Nunito SemiBold"/>
              </a:rPr>
              <a:t>Step 1: To choose a suitable programming language</a:t>
            </a:r>
            <a:endParaRPr sz="1302">
              <a:latin typeface="Nunito SemiBold"/>
              <a:ea typeface="Nunito SemiBold"/>
              <a:cs typeface="Nunito SemiBold"/>
              <a:sym typeface="Nunito SemiBold"/>
            </a:endParaRPr>
          </a:p>
          <a:p>
            <a:pPr indent="0" lvl="0" marL="0" rtl="0" algn="l">
              <a:lnSpc>
                <a:spcPct val="95000"/>
              </a:lnSpc>
              <a:spcBef>
                <a:spcPts val="1200"/>
              </a:spcBef>
              <a:spcAft>
                <a:spcPts val="0"/>
              </a:spcAft>
              <a:buSzPts val="1018"/>
              <a:buNone/>
            </a:pPr>
            <a:r>
              <a:rPr lang="en" sz="1302">
                <a:latin typeface="Nunito"/>
                <a:ea typeface="Nunito"/>
                <a:cs typeface="Nunito"/>
                <a:sym typeface="Nunito"/>
              </a:rPr>
              <a:t>Programming languages like Python are the most popular and suited languages to develop a Machine Learning model as they are extremely flexible and versatile and if in case we want to further </a:t>
            </a:r>
            <a:r>
              <a:rPr lang="en" sz="1302">
                <a:latin typeface="Nunito"/>
                <a:ea typeface="Nunito"/>
                <a:cs typeface="Nunito"/>
                <a:sym typeface="Nunito"/>
              </a:rPr>
              <a:t>develop</a:t>
            </a:r>
            <a:r>
              <a:rPr lang="en" sz="1302">
                <a:latin typeface="Nunito"/>
                <a:ea typeface="Nunito"/>
                <a:cs typeface="Nunito"/>
                <a:sym typeface="Nunito"/>
              </a:rPr>
              <a:t> our model in the future, it is going to make our work easier.</a:t>
            </a:r>
            <a:endParaRPr sz="1302">
              <a:latin typeface="Nunito"/>
              <a:ea typeface="Nunito"/>
              <a:cs typeface="Nunito"/>
              <a:sym typeface="Nunito"/>
            </a:endParaRPr>
          </a:p>
          <a:p>
            <a:pPr indent="0" lvl="0" marL="0" rtl="0" algn="l">
              <a:lnSpc>
                <a:spcPct val="95000"/>
              </a:lnSpc>
              <a:spcBef>
                <a:spcPts val="1200"/>
              </a:spcBef>
              <a:spcAft>
                <a:spcPts val="0"/>
              </a:spcAft>
              <a:buSzPts val="1018"/>
              <a:buNone/>
            </a:pPr>
            <a:r>
              <a:rPr lang="en" sz="1302">
                <a:latin typeface="Nunito SemiBold"/>
                <a:ea typeface="Nunito SemiBold"/>
                <a:cs typeface="Nunito SemiBold"/>
                <a:sym typeface="Nunito SemiBold"/>
              </a:rPr>
              <a:t>Step 2: To choose a platform/IDE</a:t>
            </a:r>
            <a:endParaRPr sz="1302">
              <a:latin typeface="Nunito SemiBold"/>
              <a:ea typeface="Nunito SemiBold"/>
              <a:cs typeface="Nunito SemiBold"/>
              <a:sym typeface="Nunito SemiBold"/>
            </a:endParaRPr>
          </a:p>
          <a:p>
            <a:pPr indent="0" lvl="0" marL="0" rtl="0" algn="l">
              <a:lnSpc>
                <a:spcPct val="95000"/>
              </a:lnSpc>
              <a:spcBef>
                <a:spcPts val="1200"/>
              </a:spcBef>
              <a:spcAft>
                <a:spcPts val="0"/>
              </a:spcAft>
              <a:buSzPts val="1018"/>
              <a:buNone/>
            </a:pPr>
            <a:r>
              <a:rPr lang="en" sz="1302">
                <a:latin typeface="Nunito"/>
                <a:ea typeface="Nunito"/>
                <a:cs typeface="Nunito"/>
                <a:sym typeface="Nunito"/>
              </a:rPr>
              <a:t>Pycharm or Anaconda are the most preferred platforms for developing machine learning models.</a:t>
            </a:r>
            <a:endParaRPr sz="1302">
              <a:latin typeface="Nunito"/>
              <a:ea typeface="Nunito"/>
              <a:cs typeface="Nunito"/>
              <a:sym typeface="Nunito"/>
            </a:endParaRPr>
          </a:p>
          <a:p>
            <a:pPr indent="0" lvl="0" marL="0" rtl="0" algn="l">
              <a:lnSpc>
                <a:spcPct val="95000"/>
              </a:lnSpc>
              <a:spcBef>
                <a:spcPts val="1200"/>
              </a:spcBef>
              <a:spcAft>
                <a:spcPts val="0"/>
              </a:spcAft>
              <a:buSzPts val="1018"/>
              <a:buNone/>
            </a:pPr>
            <a:r>
              <a:rPr lang="en" sz="1302">
                <a:latin typeface="Nunito SemiBold"/>
                <a:ea typeface="Nunito SemiBold"/>
                <a:cs typeface="Nunito SemiBold"/>
                <a:sym typeface="Nunito SemiBold"/>
              </a:rPr>
              <a:t>Step3: Understanding the basic concepts required</a:t>
            </a:r>
            <a:endParaRPr sz="1302">
              <a:latin typeface="Nunito SemiBold"/>
              <a:ea typeface="Nunito SemiBold"/>
              <a:cs typeface="Nunito SemiBold"/>
              <a:sym typeface="Nunito SemiBold"/>
            </a:endParaRPr>
          </a:p>
          <a:p>
            <a:pPr indent="0" lvl="0" marL="0" rtl="0" algn="l">
              <a:lnSpc>
                <a:spcPct val="95000"/>
              </a:lnSpc>
              <a:spcBef>
                <a:spcPts val="1200"/>
              </a:spcBef>
              <a:spcAft>
                <a:spcPts val="1200"/>
              </a:spcAft>
              <a:buSzPts val="1018"/>
              <a:buNone/>
            </a:pPr>
            <a:r>
              <a:rPr lang="en" sz="1302">
                <a:latin typeface="Nunito"/>
                <a:ea typeface="Nunito"/>
                <a:cs typeface="Nunito"/>
                <a:sym typeface="Nunito"/>
              </a:rPr>
              <a:t>faceAlter deals with various niches of computer science making it a sophisticated machine learning model. The pre requisites for the development are fundamentals of computer vision, basic understanding of deep learning concepts, knowledge about convolutional neural networks and OpenCV.</a:t>
            </a:r>
            <a:endParaRPr sz="1302">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1052550" y="202050"/>
            <a:ext cx="7038900" cy="914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2000">
                <a:latin typeface="Comfortaa"/>
                <a:ea typeface="Comfortaa"/>
                <a:cs typeface="Comfortaa"/>
                <a:sym typeface="Comfortaa"/>
              </a:rPr>
              <a:t>Steps to be followed</a:t>
            </a:r>
            <a:endParaRPr b="1" sz="2000">
              <a:latin typeface="Comfortaa"/>
              <a:ea typeface="Comfortaa"/>
              <a:cs typeface="Comfortaa"/>
              <a:sym typeface="Comfortaa"/>
            </a:endParaRPr>
          </a:p>
        </p:txBody>
      </p:sp>
      <p:sp>
        <p:nvSpPr>
          <p:cNvPr id="181" name="Google Shape;181;p20"/>
          <p:cNvSpPr txBox="1"/>
          <p:nvPr>
            <p:ph idx="1" type="body"/>
          </p:nvPr>
        </p:nvSpPr>
        <p:spPr>
          <a:xfrm>
            <a:off x="1052550" y="1116150"/>
            <a:ext cx="7038900" cy="2911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 sz="1302">
                <a:latin typeface="Nunito SemiBold"/>
                <a:ea typeface="Nunito SemiBold"/>
                <a:cs typeface="Nunito SemiBold"/>
                <a:sym typeface="Nunito SemiBold"/>
              </a:rPr>
              <a:t>Step 4: U</a:t>
            </a:r>
            <a:r>
              <a:rPr lang="en" sz="1302">
                <a:latin typeface="Nunito SemiBold"/>
                <a:ea typeface="Nunito SemiBold"/>
                <a:cs typeface="Nunito SemiBold"/>
                <a:sym typeface="Nunito SemiBold"/>
              </a:rPr>
              <a:t>nderstanding objective and capabilities of faceAlter</a:t>
            </a:r>
            <a:endParaRPr sz="1302">
              <a:latin typeface="Nunito SemiBold"/>
              <a:ea typeface="Nunito SemiBold"/>
              <a:cs typeface="Nunito SemiBold"/>
              <a:sym typeface="Nunito SemiBold"/>
            </a:endParaRPr>
          </a:p>
          <a:p>
            <a:pPr indent="0" lvl="0" marL="0" rtl="0" algn="l">
              <a:lnSpc>
                <a:spcPct val="95000"/>
              </a:lnSpc>
              <a:spcBef>
                <a:spcPts val="1200"/>
              </a:spcBef>
              <a:spcAft>
                <a:spcPts val="0"/>
              </a:spcAft>
              <a:buSzPts val="1018"/>
              <a:buNone/>
            </a:pPr>
            <a:r>
              <a:rPr lang="en" sz="1302">
                <a:latin typeface="Nunito"/>
                <a:ea typeface="Nunito"/>
                <a:cs typeface="Nunito"/>
                <a:sym typeface="Nunito"/>
              </a:rPr>
              <a:t>This is also one of the most crucial aspects of our model as the user should be clear about what can it do and what it is made to do.</a:t>
            </a:r>
            <a:endParaRPr sz="1302">
              <a:latin typeface="Nunito"/>
              <a:ea typeface="Nunito"/>
              <a:cs typeface="Nunito"/>
              <a:sym typeface="Nunito"/>
            </a:endParaRPr>
          </a:p>
          <a:p>
            <a:pPr indent="0" lvl="0" marL="0" rtl="0" algn="l">
              <a:lnSpc>
                <a:spcPct val="95000"/>
              </a:lnSpc>
              <a:spcBef>
                <a:spcPts val="1200"/>
              </a:spcBef>
              <a:spcAft>
                <a:spcPts val="0"/>
              </a:spcAft>
              <a:buSzPts val="1018"/>
              <a:buNone/>
            </a:pPr>
            <a:r>
              <a:rPr lang="en" sz="1302">
                <a:latin typeface="Nunito SemiBold"/>
                <a:ea typeface="Nunito SemiBold"/>
                <a:cs typeface="Nunito SemiBold"/>
                <a:sym typeface="Nunito SemiBold"/>
              </a:rPr>
              <a:t>Step 5: Developing the model</a:t>
            </a:r>
            <a:endParaRPr sz="1302">
              <a:latin typeface="Nunito SemiBold"/>
              <a:ea typeface="Nunito SemiBold"/>
              <a:cs typeface="Nunito SemiBold"/>
              <a:sym typeface="Nunito SemiBold"/>
            </a:endParaRPr>
          </a:p>
          <a:p>
            <a:pPr indent="0" lvl="0" marL="0" rtl="0" algn="l">
              <a:lnSpc>
                <a:spcPct val="95000"/>
              </a:lnSpc>
              <a:spcBef>
                <a:spcPts val="1200"/>
              </a:spcBef>
              <a:spcAft>
                <a:spcPts val="0"/>
              </a:spcAft>
              <a:buSzPts val="1018"/>
              <a:buNone/>
            </a:pPr>
            <a:r>
              <a:rPr lang="en" sz="1302">
                <a:latin typeface="Nunito"/>
                <a:ea typeface="Nunito"/>
                <a:cs typeface="Nunito"/>
                <a:sym typeface="Nunito"/>
              </a:rPr>
              <a:t>Goal in this should be to keep the code simple and concise so that it is easier to optimize and traverse. While building the model make sure that proper documentation is done in order to make it easier for the end user to understand faceAlter. Proper code ethics and good decision making flow should be  implemented.</a:t>
            </a:r>
            <a:endParaRPr sz="1302">
              <a:latin typeface="Nunito"/>
              <a:ea typeface="Nunito"/>
              <a:cs typeface="Nunito"/>
              <a:sym typeface="Nunito"/>
            </a:endParaRPr>
          </a:p>
          <a:p>
            <a:pPr indent="0" lvl="0" marL="0" rtl="0" algn="l">
              <a:lnSpc>
                <a:spcPct val="95000"/>
              </a:lnSpc>
              <a:spcBef>
                <a:spcPts val="1200"/>
              </a:spcBef>
              <a:spcAft>
                <a:spcPts val="0"/>
              </a:spcAft>
              <a:buSzPts val="1018"/>
              <a:buNone/>
            </a:pPr>
            <a:r>
              <a:rPr lang="en" sz="1302">
                <a:latin typeface="Nunito SemiBold"/>
                <a:ea typeface="Nunito SemiBold"/>
                <a:cs typeface="Nunito SemiBold"/>
                <a:sym typeface="Nunito SemiBold"/>
              </a:rPr>
              <a:t>Step 6: Training - Testing - Optimising</a:t>
            </a:r>
            <a:endParaRPr sz="1302">
              <a:latin typeface="Nunito SemiBold"/>
              <a:ea typeface="Nunito SemiBold"/>
              <a:cs typeface="Nunito SemiBold"/>
              <a:sym typeface="Nunito SemiBold"/>
            </a:endParaRPr>
          </a:p>
          <a:p>
            <a:pPr indent="0" lvl="0" marL="0" rtl="0" algn="l">
              <a:spcBef>
                <a:spcPts val="1200"/>
              </a:spcBef>
              <a:spcAft>
                <a:spcPts val="1600"/>
              </a:spcAft>
              <a:buNone/>
            </a:pPr>
            <a:r>
              <a:rPr lang="en">
                <a:latin typeface="Comfortaa Regular"/>
                <a:ea typeface="Comfortaa Regular"/>
                <a:cs typeface="Comfortaa Regular"/>
                <a:sym typeface="Comfortaa Regular"/>
              </a:rPr>
              <a:t>Keeping logs is a fantastic way to keep our model updated. Any kind of errors can be identified easily by the timestamps in the log file. Using 70:30 ratio of dataset we train our model and then we test it thoroughly. We keep tabs of all the processes to look for ways to optimise our model and get better and more accurate results.</a:t>
            </a:r>
            <a:endParaRPr sz="1302">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1"/>
          <p:cNvSpPr txBox="1"/>
          <p:nvPr>
            <p:ph type="title"/>
          </p:nvPr>
        </p:nvSpPr>
        <p:spPr>
          <a:xfrm>
            <a:off x="1052550" y="202050"/>
            <a:ext cx="7038900" cy="914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latin typeface="Comfortaa"/>
                <a:ea typeface="Comfortaa"/>
                <a:cs typeface="Comfortaa"/>
                <a:sym typeface="Comfortaa"/>
              </a:rPr>
              <a:t>Real time usage</a:t>
            </a:r>
            <a:endParaRPr b="1">
              <a:latin typeface="Comfortaa"/>
              <a:ea typeface="Comfortaa"/>
              <a:cs typeface="Comfortaa"/>
              <a:sym typeface="Comfortaa"/>
            </a:endParaRPr>
          </a:p>
        </p:txBody>
      </p:sp>
      <p:sp>
        <p:nvSpPr>
          <p:cNvPr id="187" name="Google Shape;187;p21"/>
          <p:cNvSpPr txBox="1"/>
          <p:nvPr>
            <p:ph idx="1" type="body"/>
          </p:nvPr>
        </p:nvSpPr>
        <p:spPr>
          <a:xfrm>
            <a:off x="1052550" y="11161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latin typeface="Nunito"/>
                <a:ea typeface="Nunito"/>
                <a:cs typeface="Nunito"/>
                <a:sym typeface="Nunito"/>
              </a:rPr>
              <a:t>This project is based upon real time video and image monitoring which will then be processed and be reflected upon the emoji or avatar.</a:t>
            </a:r>
            <a:endParaRPr>
              <a:latin typeface="Nunito"/>
              <a:ea typeface="Nunito"/>
              <a:cs typeface="Nunito"/>
              <a:sym typeface="Nunito"/>
            </a:endParaRPr>
          </a:p>
        </p:txBody>
      </p:sp>
      <p:sp>
        <p:nvSpPr>
          <p:cNvPr id="188" name="Google Shape;188;p21"/>
          <p:cNvSpPr txBox="1"/>
          <p:nvPr>
            <p:ph type="title"/>
          </p:nvPr>
        </p:nvSpPr>
        <p:spPr>
          <a:xfrm>
            <a:off x="1052550" y="2571750"/>
            <a:ext cx="7038900" cy="914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latin typeface="Comfortaa"/>
                <a:ea typeface="Comfortaa"/>
                <a:cs typeface="Comfortaa"/>
                <a:sym typeface="Comfortaa"/>
              </a:rPr>
              <a:t>Novelty</a:t>
            </a:r>
            <a:endParaRPr b="1">
              <a:latin typeface="Comfortaa"/>
              <a:ea typeface="Comfortaa"/>
              <a:cs typeface="Comfortaa"/>
              <a:sym typeface="Comfortaa"/>
            </a:endParaRPr>
          </a:p>
        </p:txBody>
      </p:sp>
      <p:sp>
        <p:nvSpPr>
          <p:cNvPr id="189" name="Google Shape;189;p21"/>
          <p:cNvSpPr txBox="1"/>
          <p:nvPr>
            <p:ph idx="1" type="body"/>
          </p:nvPr>
        </p:nvSpPr>
        <p:spPr>
          <a:xfrm>
            <a:off x="1052550" y="3485850"/>
            <a:ext cx="7038900" cy="29112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latin typeface="Nunito"/>
                <a:ea typeface="Nunito"/>
                <a:cs typeface="Nunito"/>
                <a:sym typeface="Nunito"/>
              </a:rPr>
              <a:t>The are not many applications that endorse this feature and some are quite unreliable. This gives faceAlter a headstart in the market as a good competitor. FaceAlter works in a real-time environment and has a trigger mechanism to capture a frame which will then be further processed to generate a reliable output. It uses a vast range of training data and is then trained using optimal technique to generate best possible output.</a:t>
            </a:r>
            <a:endParaRPr>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